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9" r:id="rId4"/>
    <p:sldId id="260" r:id="rId5"/>
    <p:sldId id="261" r:id="rId6"/>
    <p:sldId id="262" r:id="rId7"/>
    <p:sldId id="263" r:id="rId8"/>
    <p:sldId id="264" r:id="rId9"/>
    <p:sldId id="306"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Economica" panose="020B0604020202020204" charset="0"/>
      <p:regular r:id="rId56"/>
      <p:bold r:id="rId57"/>
      <p:italic r:id="rId58"/>
      <p:boldItalic r:id="rId59"/>
    </p:embeddedFont>
    <p:embeddedFont>
      <p:font typeface="Open Sans" panose="020B0606030504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614E5C-F12D-440B-B291-F36A4E4E45D8}">
  <a:tblStyle styleId="{2E614E5C-F12D-440B-B291-F36A4E4E45D8}"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A3D6E7-8BB4-4053-9BDB-4BB6CB0C152E}"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965F58-531E-40D3-BE7B-C3F915432C0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82A5EE-5819-46B4-A747-7C3C25281C5B}" styleName="Table_3">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47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good afternoon to our sponsors from Ascenda and prof, we are group 4. Together with my group mates Sheng Qin, Soon Hao, Nicolas, Su Juan and Charmaine, we will be sharing more about our approach to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3062ecb14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3062ecb14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a case to show that if the customer ID ‘test’ is not available, then an error message like that would appear.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23062ecb14_4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23062ecb14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for an existing user, you will see the transactions listed here. Each page has maximum 4 transactions, and the next page is always pre-fetched. When you click the back button, there are no API calls at all because all the data has been retrieved to the end page. So that’s it for our demo, I will pass my time to Su Juan to talk about the architecture solution overview.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2e6877a7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2e6877a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 and SJ</a:t>
            </a:r>
            <a:endParaRPr/>
          </a:p>
          <a:p>
            <a:pPr marL="0" lvl="0" indent="0" algn="l" rtl="0">
              <a:spcBef>
                <a:spcPts val="0"/>
              </a:spcBef>
              <a:spcAft>
                <a:spcPts val="0"/>
              </a:spcAft>
              <a:buNone/>
            </a:pPr>
            <a:r>
              <a:rPr lang="en-GB"/>
              <a:t>Speak about the frontend and backend separately. </a:t>
            </a:r>
            <a:endParaRPr/>
          </a:p>
          <a:p>
            <a:pPr marL="0" lvl="0" indent="0" algn="l" rtl="0">
              <a:spcBef>
                <a:spcPts val="0"/>
              </a:spcBef>
              <a:spcAft>
                <a:spcPts val="0"/>
              </a:spcAft>
              <a:buNone/>
            </a:pPr>
            <a:endParaRPr/>
          </a:p>
          <a:p>
            <a:pPr marL="0" lvl="0" indent="0" algn="l" rtl="0">
              <a:spcBef>
                <a:spcPts val="0"/>
              </a:spcBef>
              <a:spcAft>
                <a:spcPts val="0"/>
              </a:spcAft>
              <a:buNone/>
            </a:pPr>
            <a:r>
              <a:rPr lang="en-GB"/>
              <a:t>Shall we just roughly go through the workflow? Like how to data flow? Since the components will be explained more in the following parts</a:t>
            </a:r>
            <a:endParaRPr/>
          </a:p>
          <a:p>
            <a:pPr marL="0" lvl="0" indent="0" algn="l" rtl="0">
              <a:spcBef>
                <a:spcPts val="0"/>
              </a:spcBef>
              <a:spcAft>
                <a:spcPts val="0"/>
              </a:spcAft>
              <a:buNone/>
            </a:pPr>
            <a:r>
              <a:rPr lang="en-GB"/>
              <a:t>Do we need to explain why we use each component in this part? </a:t>
            </a:r>
            <a:endParaRPr/>
          </a:p>
          <a:p>
            <a:pPr marL="0" lvl="0" indent="0" algn="l" rtl="0">
              <a:spcBef>
                <a:spcPts val="0"/>
              </a:spcBef>
              <a:spcAft>
                <a:spcPts val="0"/>
              </a:spcAft>
              <a:buNone/>
            </a:pPr>
            <a:endParaRPr/>
          </a:p>
          <a:p>
            <a:pPr marL="0" lvl="0" indent="0" algn="l" rtl="0">
              <a:spcBef>
                <a:spcPts val="0"/>
              </a:spcBef>
              <a:spcAft>
                <a:spcPts val="0"/>
              </a:spcAft>
              <a:buNone/>
            </a:pPr>
            <a:r>
              <a:rPr lang="en-GB"/>
              <a:t>I will roughly go through our solution diagram with you. When client browse the website, route53 will pass the firewall and route the end user to cloudfront and fetch the static webpage from s3.</a:t>
            </a:r>
            <a:endParaRPr/>
          </a:p>
          <a:p>
            <a:pPr marL="0" lvl="0" indent="0" algn="l" rtl="0">
              <a:spcBef>
                <a:spcPts val="0"/>
              </a:spcBef>
              <a:spcAft>
                <a:spcPts val="0"/>
              </a:spcAft>
              <a:buNone/>
            </a:pPr>
            <a:r>
              <a:rPr lang="en-GB"/>
              <a:t>Any action in the website, request will be sent to the backend server through internet gateway. </a:t>
            </a:r>
            <a:endParaRPr/>
          </a:p>
          <a:p>
            <a:pPr marL="0" lvl="0" indent="0" algn="l" rtl="0">
              <a:spcBef>
                <a:spcPts val="0"/>
              </a:spcBef>
              <a:spcAft>
                <a:spcPts val="0"/>
              </a:spcAft>
              <a:buNone/>
            </a:pPr>
            <a:r>
              <a:rPr lang="en-GB"/>
              <a:t>Then the application load balancer will distribute the traffic into ec2 in different AZ</a:t>
            </a:r>
            <a:endParaRPr/>
          </a:p>
          <a:p>
            <a:pPr marL="0" lvl="0" indent="0" algn="l" rtl="0">
              <a:spcBef>
                <a:spcPts val="0"/>
              </a:spcBef>
              <a:spcAft>
                <a:spcPts val="0"/>
              </a:spcAft>
              <a:buNone/>
            </a:pPr>
            <a:r>
              <a:rPr lang="en-GB"/>
              <a:t>EC2 will fetch data from elastic cache if exist else it will read or write the data from aurora database through the endpoint</a:t>
            </a:r>
            <a:endParaRPr/>
          </a:p>
          <a:p>
            <a:pPr marL="0" lvl="0" indent="0" algn="l" rtl="0">
              <a:spcBef>
                <a:spcPts val="0"/>
              </a:spcBef>
              <a:spcAft>
                <a:spcPts val="0"/>
              </a:spcAft>
              <a:buNone/>
            </a:pPr>
            <a:r>
              <a:rPr lang="en-GB"/>
              <a:t>After request processing in the backend, if there is need to send email notification, request will be send to trigger sns through API gateway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3062ecb1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3062ecb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made our solution easy to maintain through these 3 main steps. </a:t>
            </a:r>
            <a:endParaRPr/>
          </a:p>
          <a:p>
            <a:pPr marL="0" lvl="0" indent="0" algn="l" rtl="0">
              <a:spcBef>
                <a:spcPts val="0"/>
              </a:spcBef>
              <a:spcAft>
                <a:spcPts val="0"/>
              </a:spcAft>
              <a:buNone/>
            </a:pPr>
            <a:r>
              <a:rPr lang="en-GB"/>
              <a:t>Firstly, we implements CI/CD with Github Action to automatically test and deploy any changes pushed to the frontend and backend repositories. </a:t>
            </a:r>
            <a:endParaRPr/>
          </a:p>
          <a:p>
            <a:pPr marL="0" lvl="0" indent="0" algn="l" rtl="0">
              <a:spcBef>
                <a:spcPts val="0"/>
              </a:spcBef>
              <a:spcAft>
                <a:spcPts val="0"/>
              </a:spcAft>
              <a:buNone/>
            </a:pPr>
            <a:r>
              <a:rPr lang="en-GB"/>
              <a:t>Secondly, we use AWS Elastic BeanStalk to handle capacity provisioning, load balancing, auto-scaling and health monitoring.</a:t>
            </a:r>
            <a:endParaRPr/>
          </a:p>
          <a:p>
            <a:pPr marL="0" lvl="0" indent="0" algn="l" rtl="0">
              <a:spcBef>
                <a:spcPts val="0"/>
              </a:spcBef>
              <a:spcAft>
                <a:spcPts val="0"/>
              </a:spcAft>
              <a:buNone/>
            </a:pPr>
            <a:r>
              <a:rPr lang="en-GB"/>
              <a:t>Lastly, AWS S3 helps to host the static frontend website for anyone to access, with ACL read/write premissions granted to specific users, such as banks and Ascenda accounts.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23062ecb14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23062ecb14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are the integration endpoints, and they all follow the protocol, format and communication mode as shown.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60a97e7f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60a97e7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Then its the cost overall view</a:t>
            </a:r>
            <a:endParaRPr/>
          </a:p>
          <a:p>
            <a:pPr marL="0" lvl="0" indent="0" algn="l" rtl="0">
              <a:spcBef>
                <a:spcPts val="0"/>
              </a:spcBef>
              <a:spcAft>
                <a:spcPts val="0"/>
              </a:spcAft>
              <a:buNone/>
            </a:pPr>
            <a:r>
              <a:rPr lang="en-GB"/>
              <a:t>Here are the 2 pie chart for proposed and actually cost breakdown </a:t>
            </a:r>
            <a:endParaRPr/>
          </a:p>
          <a:p>
            <a:pPr marL="0" lvl="0" indent="0" algn="l" rtl="0">
              <a:spcBef>
                <a:spcPts val="0"/>
              </a:spcBef>
              <a:spcAft>
                <a:spcPts val="0"/>
              </a:spcAft>
              <a:buNone/>
            </a:pPr>
            <a:r>
              <a:rPr lang="en-GB"/>
              <a:t>The actual total cost is </a:t>
            </a:r>
            <a:endParaRPr/>
          </a:p>
          <a:p>
            <a:pPr marL="0" lvl="0" indent="0" algn="l" rtl="0">
              <a:spcBef>
                <a:spcPts val="0"/>
              </a:spcBef>
              <a:spcAft>
                <a:spcPts val="0"/>
              </a:spcAft>
              <a:buNone/>
            </a:pPr>
            <a:r>
              <a:rPr lang="en-GB"/>
              <a:t>The proposed total cost is </a:t>
            </a:r>
            <a:endParaRPr/>
          </a:p>
          <a:p>
            <a:pPr marL="0" lvl="0" indent="0" algn="l" rtl="0">
              <a:spcBef>
                <a:spcPts val="0"/>
              </a:spcBef>
              <a:spcAft>
                <a:spcPts val="0"/>
              </a:spcAft>
              <a:buNone/>
            </a:pPr>
            <a:r>
              <a:rPr lang="en-GB"/>
              <a:t>EC2 and aurora are still the 2 main components in budget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2cf8463b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2cf8463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ec2, we changed the instance type from t2.micro to t2.large for higher performance and faster file processing.</a:t>
            </a:r>
            <a:endParaRPr/>
          </a:p>
          <a:p>
            <a:pPr marL="0" lvl="0" indent="0" algn="l" rtl="0">
              <a:spcBef>
                <a:spcPts val="0"/>
              </a:spcBef>
              <a:spcAft>
                <a:spcPts val="0"/>
              </a:spcAft>
              <a:buNone/>
            </a:pPr>
            <a:r>
              <a:rPr lang="en-GB"/>
              <a:t>For data storage, we changed to use serverless Aurora mysql</a:t>
            </a:r>
            <a:endParaRPr/>
          </a:p>
          <a:p>
            <a:pPr marL="0" lvl="0" indent="0" algn="l" rtl="0">
              <a:spcBef>
                <a:spcPts val="0"/>
              </a:spcBef>
              <a:spcAft>
                <a:spcPts val="0"/>
              </a:spcAft>
              <a:buNone/>
            </a:pPr>
            <a:r>
              <a:rPr lang="en-GB"/>
              <a:t>S3 will cost slightly higher due to the region change</a:t>
            </a:r>
            <a:endParaRPr/>
          </a:p>
          <a:p>
            <a:pPr marL="0" lvl="0" indent="0" algn="l" rtl="0">
              <a:spcBef>
                <a:spcPts val="0"/>
              </a:spcBef>
              <a:spcAft>
                <a:spcPts val="0"/>
              </a:spcAft>
              <a:buNone/>
            </a:pPr>
            <a:r>
              <a:rPr lang="en-GB"/>
              <a:t>We added elasticache which will cost 30.66 USD/month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2e6877a7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2e6877a7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2e6877a7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2e6877a7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a:solidFill>
                  <a:schemeClr val="dk1"/>
                </a:solidFill>
                <a:latin typeface="Calibri"/>
                <a:ea typeface="Calibri"/>
                <a:cs typeface="Calibri"/>
                <a:sym typeface="Calibri"/>
              </a:rPr>
              <a:t>We created 2 repositories, one for the frontend website (</a:t>
            </a:r>
            <a:r>
              <a:rPr lang="en-GB" b="1">
                <a:solidFill>
                  <a:schemeClr val="dk1"/>
                </a:solidFill>
                <a:latin typeface="Calibri"/>
                <a:ea typeface="Calibri"/>
                <a:cs typeface="Calibri"/>
                <a:sym typeface="Calibri"/>
              </a:rPr>
              <a:t>React</a:t>
            </a:r>
            <a:r>
              <a:rPr lang="en-GB">
                <a:solidFill>
                  <a:schemeClr val="dk1"/>
                </a:solidFill>
                <a:latin typeface="Calibri"/>
                <a:ea typeface="Calibri"/>
                <a:cs typeface="Calibri"/>
                <a:sym typeface="Calibri"/>
              </a:rPr>
              <a:t>) and another for the backend server (</a:t>
            </a:r>
            <a:r>
              <a:rPr lang="en-GB" b="1">
                <a:solidFill>
                  <a:schemeClr val="dk1"/>
                </a:solidFill>
                <a:latin typeface="Calibri"/>
                <a:ea typeface="Calibri"/>
                <a:cs typeface="Calibri"/>
                <a:sym typeface="Calibri"/>
              </a:rPr>
              <a:t>Python Flask</a:t>
            </a:r>
            <a:r>
              <a:rPr lang="en-GB">
                <a:solidFill>
                  <a:schemeClr val="dk1"/>
                </a:solidFill>
                <a:latin typeface="Calibri"/>
                <a:ea typeface="Calibri"/>
                <a:cs typeface="Calibri"/>
                <a:sym typeface="Calibri"/>
              </a:rPr>
              <a:t>).  Each repo contain an automated </a:t>
            </a:r>
            <a:r>
              <a:rPr lang="en-GB" b="1">
                <a:solidFill>
                  <a:schemeClr val="dk1"/>
                </a:solidFill>
                <a:latin typeface="Calibri"/>
                <a:ea typeface="Calibri"/>
                <a:cs typeface="Calibri"/>
                <a:sym typeface="Calibri"/>
              </a:rPr>
              <a:t>GitHub workflow</a:t>
            </a:r>
            <a:r>
              <a:rPr lang="en-GB">
                <a:solidFill>
                  <a:schemeClr val="dk1"/>
                </a:solidFill>
                <a:latin typeface="Calibri"/>
                <a:ea typeface="Calibri"/>
                <a:cs typeface="Calibri"/>
                <a:sym typeface="Calibri"/>
              </a:rPr>
              <a:t>. Once the code changes are made in the respective application folder and pushed to the main branch, workflow will be triggered and application will be tested and deployed to s3/ebs automatically . The Deployment step can only be executed when all the test cases are passed. </a:t>
            </a:r>
            <a:endParaRPr>
              <a:solidFill>
                <a:schemeClr val="dk1"/>
              </a:solidFill>
              <a:latin typeface="Calibri"/>
              <a:ea typeface="Calibri"/>
              <a:cs typeface="Calibri"/>
              <a:sym typeface="Calibri"/>
            </a:endParaRPr>
          </a:p>
          <a:p>
            <a:pPr marL="0" lvl="0" indent="0" algn="l" rtl="0">
              <a:spcBef>
                <a:spcPts val="1200"/>
              </a:spcBef>
              <a:spcAft>
                <a:spcPts val="0"/>
              </a:spcAft>
              <a:buNone/>
            </a:pPr>
            <a:r>
              <a:rPr lang="en-GB">
                <a:solidFill>
                  <a:schemeClr val="dk1"/>
                </a:solidFill>
                <a:latin typeface="Calibri"/>
                <a:ea typeface="Calibri"/>
                <a:cs typeface="Calibri"/>
                <a:sym typeface="Calibri"/>
              </a:rPr>
              <a:t>For frontend react application, we use cypress for end-to-end testing and for backend flask application, we use pytest for unit testing. </a:t>
            </a:r>
            <a:endParaRPr>
              <a:solidFill>
                <a:schemeClr val="dk1"/>
              </a:solidFill>
              <a:latin typeface="Calibri"/>
              <a:ea typeface="Calibri"/>
              <a:cs typeface="Calibri"/>
              <a:sym typeface="Calibri"/>
            </a:endParaRPr>
          </a:p>
          <a:p>
            <a:pPr marL="0" lvl="0" indent="0" algn="l" rtl="0">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If there is any failure action, github will send email notification to the developers.</a:t>
            </a:r>
            <a:endParaRPr>
              <a:solidFill>
                <a:schemeClr val="dk1"/>
              </a:solidFill>
              <a:latin typeface="Calibri"/>
              <a:ea typeface="Calibri"/>
              <a:cs typeface="Calibri"/>
              <a:sym typeface="Calibri"/>
            </a:endParaRPr>
          </a:p>
          <a:p>
            <a:pPr marL="0" lvl="0" indent="0" algn="l" rtl="0">
              <a:spcBef>
                <a:spcPts val="1200"/>
              </a:spcBef>
              <a:spcAft>
                <a:spcPts val="1200"/>
              </a:spcAft>
              <a:buClr>
                <a:schemeClr val="dk1"/>
              </a:buClr>
              <a:buSzPts val="1100"/>
              <a:buFont typeface="Arial"/>
              <a:buNone/>
            </a:pPr>
            <a:r>
              <a:rPr lang="en-GB">
                <a:solidFill>
                  <a:schemeClr val="dk1"/>
                </a:solidFill>
                <a:latin typeface="Calibri"/>
                <a:ea typeface="Calibri"/>
                <a:cs typeface="Calibri"/>
                <a:sym typeface="Calibri"/>
              </a:rPr>
              <a:t>Using these continuous integration, deployment and testing, it will ensure a higher maintainability as the development pipeline can be accelerated. Also, bugs in the application can be caught early by the automated test cases before they become bigger problems in the future. </a:t>
            </a:r>
            <a:endParaRPr>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2e6877a7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2e6877a7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3062ecb14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3062ecb14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our presentation, we will be running through these few items today. First, let me share our interpretation of the business needs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3026bd281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3026bd281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sequence diagram, we have noted some of the changes to be made from the proposal/ Please do ignore the box for the user, by right there should not be a box but Visio’s template is like that, Microsoft Products. </a:t>
            </a:r>
            <a:endParaRPr/>
          </a:p>
          <a:p>
            <a:pPr marL="0" lvl="0" indent="0" algn="l" rtl="0">
              <a:spcBef>
                <a:spcPts val="0"/>
              </a:spcBef>
              <a:spcAft>
                <a:spcPts val="0"/>
              </a:spcAft>
              <a:buNone/>
            </a:pPr>
            <a:endParaRPr/>
          </a:p>
          <a:p>
            <a:pPr marL="0" lvl="0" indent="0" algn="l" rtl="0">
              <a:spcBef>
                <a:spcPts val="0"/>
              </a:spcBef>
              <a:spcAft>
                <a:spcPts val="0"/>
              </a:spcAft>
              <a:buNone/>
            </a:pPr>
            <a:r>
              <a:rPr lang="en-GB"/>
              <a:t>Nonetheless, we do understand that there are 3 use cases. We can also see 3 different sections in terms of the component’s categories, which are the frontend in purple color, server components in dark brown color and the DB component in green color. </a:t>
            </a:r>
            <a:endParaRPr/>
          </a:p>
          <a:p>
            <a:pPr marL="0" lvl="0" indent="0" algn="l" rtl="0">
              <a:spcBef>
                <a:spcPts val="0"/>
              </a:spcBef>
              <a:spcAft>
                <a:spcPts val="0"/>
              </a:spcAft>
              <a:buNone/>
            </a:pPr>
            <a:endParaRPr/>
          </a:p>
          <a:p>
            <a:pPr marL="0" lvl="0" indent="0" algn="l" rtl="0">
              <a:spcBef>
                <a:spcPts val="0"/>
              </a:spcBef>
              <a:spcAft>
                <a:spcPts val="0"/>
              </a:spcAft>
              <a:buNone/>
            </a:pPr>
            <a:r>
              <a:rPr lang="en-GB"/>
              <a:t>The first activation line in the user will consist front end request where the user will be able to retrieve the web page as shown in the demo. The second activation line in the user will trigger the backend requests that requires more processing to be done from the server side and perhaps interaction with the database. Now for the third activation line is someone special because it is not triggered by the user but triggered by the EC2 instance upon the detection the date and process the compilation of the rewards, send the link of the rewards to the user and finally the user will only be involved once he clicks on the link to subscribe to the notification to get the rewards points reflected on their device.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ac4560734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ac4560734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sequence diagram, we have noted some of the changes to be made from the proposal/ Please do ignore the box for the user, by right there should not be a box but Visio’s template is like that, Microsoft Products. </a:t>
            </a:r>
            <a:endParaRPr/>
          </a:p>
          <a:p>
            <a:pPr marL="0" lvl="0" indent="0" algn="l" rtl="0">
              <a:spcBef>
                <a:spcPts val="0"/>
              </a:spcBef>
              <a:spcAft>
                <a:spcPts val="0"/>
              </a:spcAft>
              <a:buNone/>
            </a:pPr>
            <a:endParaRPr/>
          </a:p>
          <a:p>
            <a:pPr marL="0" lvl="0" indent="0" algn="l" rtl="0">
              <a:spcBef>
                <a:spcPts val="0"/>
              </a:spcBef>
              <a:spcAft>
                <a:spcPts val="0"/>
              </a:spcAft>
              <a:buNone/>
            </a:pPr>
            <a:r>
              <a:rPr lang="en-GB"/>
              <a:t>Nonetheless, we do understand that there are 3 use cases. We can also see 3 different sections in terms of the component’s categories, which are the frontend in purple color, server components in dark brown color and the DB component in green color. </a:t>
            </a:r>
            <a:endParaRPr/>
          </a:p>
          <a:p>
            <a:pPr marL="0" lvl="0" indent="0" algn="l" rtl="0">
              <a:spcBef>
                <a:spcPts val="0"/>
              </a:spcBef>
              <a:spcAft>
                <a:spcPts val="0"/>
              </a:spcAft>
              <a:buNone/>
            </a:pPr>
            <a:endParaRPr/>
          </a:p>
          <a:p>
            <a:pPr marL="0" lvl="0" indent="0" algn="l" rtl="0">
              <a:spcBef>
                <a:spcPts val="0"/>
              </a:spcBef>
              <a:spcAft>
                <a:spcPts val="0"/>
              </a:spcAft>
              <a:buNone/>
            </a:pPr>
            <a:r>
              <a:rPr lang="en-GB"/>
              <a:t>The first activation line in the user will consist front end request where the user will be able to retrieve the web page as shown in the demo. The second activation line in the user will trigger the backend requests that requires more processing to be done from the server side and perhaps interaction with the database. Now for the third activation line is someone special because it is not triggered by the user but triggered by the EC2 instance upon the detection the date and process the compilation of the rewards, send the link of the rewards to the user and finally the user will only be involved once he clicks on the link to subscribe to the notification to get the rewards points reflected on their device.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ac456073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1ac456073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sequence diagram, we have noted some of the changes to be made from the proposal/ Please do ignore the box for the user, by right there should not be a box but Visio’s template is like that, Microsoft Products. </a:t>
            </a:r>
            <a:endParaRPr/>
          </a:p>
          <a:p>
            <a:pPr marL="0" lvl="0" indent="0" algn="l" rtl="0">
              <a:spcBef>
                <a:spcPts val="0"/>
              </a:spcBef>
              <a:spcAft>
                <a:spcPts val="0"/>
              </a:spcAft>
              <a:buNone/>
            </a:pPr>
            <a:endParaRPr/>
          </a:p>
          <a:p>
            <a:pPr marL="0" lvl="0" indent="0" algn="l" rtl="0">
              <a:spcBef>
                <a:spcPts val="0"/>
              </a:spcBef>
              <a:spcAft>
                <a:spcPts val="0"/>
              </a:spcAft>
              <a:buNone/>
            </a:pPr>
            <a:r>
              <a:rPr lang="en-GB"/>
              <a:t>Nonetheless, we do understand that there are 3 use cases. We can also see 3 different sections in terms of the component’s categories, which are the frontend in purple color, server components in dark brown color and the DB component in green color. </a:t>
            </a:r>
            <a:endParaRPr/>
          </a:p>
          <a:p>
            <a:pPr marL="0" lvl="0" indent="0" algn="l" rtl="0">
              <a:spcBef>
                <a:spcPts val="0"/>
              </a:spcBef>
              <a:spcAft>
                <a:spcPts val="0"/>
              </a:spcAft>
              <a:buNone/>
            </a:pPr>
            <a:endParaRPr/>
          </a:p>
          <a:p>
            <a:pPr marL="0" lvl="0" indent="0" algn="l" rtl="0">
              <a:spcBef>
                <a:spcPts val="0"/>
              </a:spcBef>
              <a:spcAft>
                <a:spcPts val="0"/>
              </a:spcAft>
              <a:buNone/>
            </a:pPr>
            <a:r>
              <a:rPr lang="en-GB"/>
              <a:t>The first activation line in the user will consist front end request where the user will be able to retrieve the web page as shown in the demo. The second activation line in the user will trigger the backend requests that requires more processing to be done from the server side and perhaps interaction with the database. Now for the third activation line is someone special because it is not triggered by the user but triggered by the EC2 instance upon the detection the date and process the compilation of the rewards, send the link of the rewards to the user and finally the user will only be involved once he clicks on the link to subscribe to the notification to get the rewards points reflected on their device.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3026bd281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3026bd281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 here, we can see that users are redirected by Route53 to cloudfront. The reason we made this change is because we want to have make the availability higher for users. Cloudfront helps us to do that because the frontend web page is cached and served to the users. Route53 DNS with the cloudfront distribution uses CNAME records distribution to service static websites from S3 that uses only low network latency and high transfer speeds. </a:t>
            </a:r>
            <a:endParaRPr/>
          </a:p>
          <a:p>
            <a:pPr marL="0" lvl="0" indent="0" algn="l" rtl="0">
              <a:spcBef>
                <a:spcPts val="0"/>
              </a:spcBef>
              <a:spcAft>
                <a:spcPts val="0"/>
              </a:spcAft>
              <a:buNone/>
            </a:pPr>
            <a:endParaRPr/>
          </a:p>
          <a:p>
            <a:pPr marL="0" lvl="0" indent="0" algn="just" rtl="0">
              <a:spcBef>
                <a:spcPts val="1200"/>
              </a:spcBef>
              <a:spcAft>
                <a:spcPts val="1200"/>
              </a:spcAft>
              <a:buClr>
                <a:schemeClr val="dk1"/>
              </a:buClr>
              <a:buSzPts val="1100"/>
              <a:buFont typeface="Arial"/>
              <a:buNone/>
            </a:pPr>
            <a:r>
              <a:rPr lang="en-GB">
                <a:solidFill>
                  <a:schemeClr val="dk1"/>
                </a:solidFill>
                <a:latin typeface="Calibri"/>
                <a:ea typeface="Calibri"/>
                <a:cs typeface="Calibri"/>
                <a:sym typeface="Calibri"/>
              </a:rPr>
              <a:t>The frontend website with </a:t>
            </a:r>
            <a:r>
              <a:rPr lang="en-GB" b="1">
                <a:solidFill>
                  <a:schemeClr val="dk1"/>
                </a:solidFill>
                <a:latin typeface="Calibri"/>
                <a:ea typeface="Calibri"/>
                <a:cs typeface="Calibri"/>
                <a:sym typeface="Calibri"/>
              </a:rPr>
              <a:t>Route53 </a:t>
            </a:r>
            <a:r>
              <a:rPr lang="en-GB">
                <a:solidFill>
                  <a:schemeClr val="dk1"/>
                </a:solidFill>
                <a:latin typeface="Calibri"/>
                <a:ea typeface="Calibri"/>
                <a:cs typeface="Calibri"/>
                <a:sym typeface="Calibri"/>
              </a:rPr>
              <a:t>domain name services with </a:t>
            </a:r>
            <a:r>
              <a:rPr lang="en-GB" b="1">
                <a:solidFill>
                  <a:schemeClr val="dk1"/>
                </a:solidFill>
                <a:latin typeface="Calibri"/>
                <a:ea typeface="Calibri"/>
                <a:cs typeface="Calibri"/>
                <a:sym typeface="Calibri"/>
              </a:rPr>
              <a:t>CloudFront</a:t>
            </a:r>
            <a:r>
              <a:rPr lang="en-GB">
                <a:solidFill>
                  <a:schemeClr val="dk1"/>
                </a:solidFill>
                <a:latin typeface="Calibri"/>
                <a:ea typeface="Calibri"/>
                <a:cs typeface="Calibri"/>
                <a:sym typeface="Calibri"/>
              </a:rPr>
              <a:t> distribution using CNAME records distribution to service static websites from </a:t>
            </a:r>
            <a:r>
              <a:rPr lang="en-GB" b="1">
                <a:solidFill>
                  <a:schemeClr val="dk1"/>
                </a:solidFill>
                <a:latin typeface="Calibri"/>
                <a:ea typeface="Calibri"/>
                <a:cs typeface="Calibri"/>
                <a:sym typeface="Calibri"/>
              </a:rPr>
              <a:t>S3 </a:t>
            </a:r>
            <a:r>
              <a:rPr lang="en-GB">
                <a:solidFill>
                  <a:schemeClr val="dk1"/>
                </a:solidFill>
                <a:latin typeface="Calibri"/>
                <a:ea typeface="Calibri"/>
                <a:cs typeface="Calibri"/>
                <a:sym typeface="Calibri"/>
              </a:rPr>
              <a:t>with low network latency and high transfer speeds.  With this set up, The Frontend web page is cached and served with </a:t>
            </a:r>
            <a:r>
              <a:rPr lang="en-GB" b="1">
                <a:solidFill>
                  <a:schemeClr val="dk1"/>
                </a:solidFill>
                <a:latin typeface="Calibri"/>
                <a:ea typeface="Calibri"/>
                <a:cs typeface="Calibri"/>
                <a:sym typeface="Calibri"/>
              </a:rPr>
              <a:t>CloudFront</a:t>
            </a:r>
            <a:r>
              <a:rPr lang="en-GB">
                <a:solidFill>
                  <a:schemeClr val="dk1"/>
                </a:solidFill>
                <a:latin typeface="Calibri"/>
                <a:ea typeface="Calibri"/>
                <a:cs typeface="Calibri"/>
                <a:sym typeface="Calibri"/>
              </a:rPr>
              <a:t> with all edge locations to provide high availability for users.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3026bd281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3026bd281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Soon Hao</a:t>
            </a:r>
            <a:endParaRPr/>
          </a:p>
          <a:p>
            <a:pPr marL="0" lvl="0" indent="0" algn="l" rtl="0">
              <a:spcBef>
                <a:spcPts val="0"/>
              </a:spcBef>
              <a:spcAft>
                <a:spcPts val="0"/>
              </a:spcAft>
              <a:buNone/>
            </a:pPr>
            <a:endParaRPr/>
          </a:p>
          <a:p>
            <a:pPr marL="0" lvl="0" indent="0" algn="l" rtl="0">
              <a:spcBef>
                <a:spcPts val="0"/>
              </a:spcBef>
              <a:spcAft>
                <a:spcPts val="0"/>
              </a:spcAft>
              <a:buNone/>
            </a:pPr>
            <a:r>
              <a:rPr lang="en-GB"/>
              <a:t>Send subscription link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2f4d7c7c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2f4d7c7c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3026bd281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3026bd28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GB" b="1">
                <a:solidFill>
                  <a:schemeClr val="dk1"/>
                </a:solidFill>
                <a:latin typeface="Calibri"/>
                <a:ea typeface="Calibri"/>
                <a:cs typeface="Calibri"/>
                <a:sym typeface="Calibri"/>
              </a:rPr>
              <a:t>Aurora </a:t>
            </a:r>
            <a:r>
              <a:rPr lang="en-GB">
                <a:solidFill>
                  <a:schemeClr val="dk1"/>
                </a:solidFill>
                <a:latin typeface="Calibri"/>
                <a:ea typeface="Calibri"/>
                <a:cs typeface="Calibri"/>
                <a:sym typeface="Calibri"/>
              </a:rPr>
              <a:t>is a fully managed database that is designed for speed, availability and scalability of high-end databases with the simplicity and cost of open source databases. </a:t>
            </a:r>
            <a:r>
              <a:rPr lang="en-GB" b="1">
                <a:solidFill>
                  <a:schemeClr val="dk1"/>
                </a:solidFill>
                <a:latin typeface="Calibri"/>
                <a:ea typeface="Calibri"/>
                <a:cs typeface="Calibri"/>
                <a:sym typeface="Calibri"/>
              </a:rPr>
              <a:t>Aurora </a:t>
            </a:r>
            <a:r>
              <a:rPr lang="en-GB">
                <a:solidFill>
                  <a:schemeClr val="dk1"/>
                </a:solidFill>
                <a:latin typeface="Calibri"/>
                <a:ea typeface="Calibri"/>
                <a:cs typeface="Calibri"/>
                <a:sym typeface="Calibri"/>
              </a:rPr>
              <a:t>provides a distributed</a:t>
            </a:r>
            <a:r>
              <a:rPr lang="en-GB" b="1">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fault-tolerant and self-healing system that is decoupled from compute resources &amp; </a:t>
            </a:r>
            <a:r>
              <a:rPr lang="en-GB" b="1">
                <a:solidFill>
                  <a:schemeClr val="dk1"/>
                </a:solidFill>
                <a:latin typeface="Calibri"/>
                <a:ea typeface="Calibri"/>
                <a:cs typeface="Calibri"/>
                <a:sym typeface="Calibri"/>
              </a:rPr>
              <a:t>auto scaled up</a:t>
            </a:r>
            <a:r>
              <a:rPr lang="en-GB">
                <a:solidFill>
                  <a:schemeClr val="dk1"/>
                </a:solidFill>
                <a:latin typeface="Calibri"/>
                <a:ea typeface="Calibri"/>
                <a:cs typeface="Calibri"/>
                <a:sym typeface="Calibri"/>
              </a:rPr>
              <a:t> to 128TB per database instance on demand.</a:t>
            </a:r>
            <a:endParaRPr>
              <a:solidFill>
                <a:schemeClr val="dk1"/>
              </a:solidFill>
              <a:latin typeface="Calibri"/>
              <a:ea typeface="Calibri"/>
              <a:cs typeface="Calibri"/>
              <a:sym typeface="Calibri"/>
            </a:endParaRPr>
          </a:p>
          <a:p>
            <a:pPr marL="0" lvl="0" indent="0" algn="just" rtl="0">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The downside to this was the immense cost that comes with it as Aurora (Server) cost 300%  more than traditional MySQL databases and 20% more than RDS however this is circumvented by using </a:t>
            </a:r>
            <a:r>
              <a:rPr lang="en-GB" b="1">
                <a:solidFill>
                  <a:schemeClr val="dk1"/>
                </a:solidFill>
                <a:latin typeface="Calibri"/>
                <a:ea typeface="Calibri"/>
                <a:cs typeface="Calibri"/>
                <a:sym typeface="Calibri"/>
              </a:rPr>
              <a:t>Aurora Serverless</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lvl="0" indent="0" algn="just" rtl="0">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The implemented solution uses </a:t>
            </a:r>
            <a:r>
              <a:rPr lang="en-GB" b="1">
                <a:solidFill>
                  <a:schemeClr val="dk1"/>
                </a:solidFill>
                <a:latin typeface="Calibri"/>
                <a:ea typeface="Calibri"/>
                <a:cs typeface="Calibri"/>
                <a:sym typeface="Calibri"/>
              </a:rPr>
              <a:t>AWS Aurora Serverless</a:t>
            </a:r>
            <a:r>
              <a:rPr lang="en-GB">
                <a:solidFill>
                  <a:schemeClr val="dk1"/>
                </a:solidFill>
                <a:latin typeface="Calibri"/>
                <a:ea typeface="Calibri"/>
                <a:cs typeface="Calibri"/>
                <a:sym typeface="Calibri"/>
              </a:rPr>
              <a:t> that is suitable for transactions for unpredictable spikes in workloads such as uploading large amounts of data. </a:t>
            </a:r>
            <a:r>
              <a:rPr lang="en-GB" b="1">
                <a:solidFill>
                  <a:schemeClr val="dk1"/>
                </a:solidFill>
                <a:latin typeface="Calibri"/>
                <a:ea typeface="Calibri"/>
                <a:cs typeface="Calibri"/>
                <a:sym typeface="Calibri"/>
              </a:rPr>
              <a:t>Aurora Serverless</a:t>
            </a:r>
            <a:r>
              <a:rPr lang="en-GB">
                <a:solidFill>
                  <a:schemeClr val="dk1"/>
                </a:solidFill>
                <a:latin typeface="Calibri"/>
                <a:ea typeface="Calibri"/>
                <a:cs typeface="Calibri"/>
                <a:sym typeface="Calibri"/>
              </a:rPr>
              <a:t> is configured with auto-scaling set to a minimum instance when usage for the database is low for example in the solution view, the minimum instance is set to 1 while the maximum instance is currently set at 10.  This provides  charge on on demand usage, auto-scaling, and high-availability. </a:t>
            </a:r>
            <a:endParaRPr>
              <a:solidFill>
                <a:schemeClr val="dk1"/>
              </a:solidFill>
              <a:latin typeface="Calibri"/>
              <a:ea typeface="Calibri"/>
              <a:cs typeface="Calibri"/>
              <a:sym typeface="Calibri"/>
            </a:endParaRPr>
          </a:p>
          <a:p>
            <a:pPr marL="0" lvl="0" indent="0" algn="just" rtl="0">
              <a:spcBef>
                <a:spcPts val="1200"/>
              </a:spcBef>
              <a:spcAft>
                <a:spcPts val="1200"/>
              </a:spcAft>
              <a:buClr>
                <a:schemeClr val="dk1"/>
              </a:buClr>
              <a:buSzPts val="1100"/>
              <a:buFont typeface="Arial"/>
              <a:buNone/>
            </a:pPr>
            <a:r>
              <a:rPr lang="en-GB">
                <a:solidFill>
                  <a:schemeClr val="dk1"/>
                </a:solidFill>
                <a:latin typeface="Calibri"/>
                <a:ea typeface="Calibri"/>
                <a:cs typeface="Calibri"/>
                <a:sym typeface="Calibri"/>
              </a:rPr>
              <a:t>The solution uses a MySQL database on </a:t>
            </a:r>
            <a:r>
              <a:rPr lang="en-GB" b="1">
                <a:solidFill>
                  <a:schemeClr val="dk1"/>
                </a:solidFill>
                <a:latin typeface="Calibri"/>
                <a:ea typeface="Calibri"/>
                <a:cs typeface="Calibri"/>
                <a:sym typeface="Calibri"/>
              </a:rPr>
              <a:t>Aurora Serverless</a:t>
            </a:r>
            <a:r>
              <a:rPr lang="en-GB">
                <a:solidFill>
                  <a:schemeClr val="dk1"/>
                </a:solidFill>
                <a:latin typeface="Calibri"/>
                <a:ea typeface="Calibri"/>
                <a:cs typeface="Calibri"/>
                <a:sym typeface="Calibri"/>
              </a:rPr>
              <a:t> The solution prioritises data consistency &amp; integrity over a non-relational database such as DynamoDB. Using a non-relational database such as DynamoDB and using Dynamo transactions to provide ACID properties to transactional data requires additional complexity to the solution. Additionally, </a:t>
            </a:r>
            <a:r>
              <a:rPr lang="en-GB" b="1">
                <a:solidFill>
                  <a:schemeClr val="dk1"/>
                </a:solidFill>
                <a:latin typeface="Calibri"/>
                <a:ea typeface="Calibri"/>
                <a:cs typeface="Calibri"/>
                <a:sym typeface="Calibri"/>
              </a:rPr>
              <a:t>AWS Backup</a:t>
            </a:r>
            <a:r>
              <a:rPr lang="en-GB">
                <a:solidFill>
                  <a:schemeClr val="dk1"/>
                </a:solidFill>
                <a:latin typeface="Calibri"/>
                <a:ea typeface="Calibri"/>
                <a:cs typeface="Calibri"/>
                <a:sym typeface="Calibri"/>
              </a:rPr>
              <a:t> is used to ensure data is backed up (currently set to monthly) in the unlikely event of downtime since it is a fully managed serverless solution.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e6877a7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e6877a7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Charmaine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30d563dd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30d563d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30d563dd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30d563dd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2e6877a7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2e6877a7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have listed the business requirements, </a:t>
            </a:r>
            <a:r>
              <a:rPr lang="en-GB">
                <a:solidFill>
                  <a:schemeClr val="dk1"/>
                </a:solidFill>
              </a:rPr>
              <a:t>the stakeholders involved,</a:t>
            </a:r>
            <a:r>
              <a:rPr lang="en-GB"/>
              <a:t> and the permissions for each stakeholder.</a:t>
            </a:r>
            <a:endParaRPr/>
          </a:p>
          <a:p>
            <a:pPr marL="0" lvl="0" indent="0" algn="l" rtl="0">
              <a:spcBef>
                <a:spcPts val="0"/>
              </a:spcBef>
              <a:spcAft>
                <a:spcPts val="0"/>
              </a:spcAft>
              <a:buNone/>
            </a:pPr>
            <a:r>
              <a:rPr lang="en-GB"/>
              <a:t>For Ascenda, we will be building an end-to-end solution that process loyalty points for each transaction. For the banks, they will export rows of transaction data that is meant for processing loyalty points and upload it to our system. The customers for the banks will then be able to view the rewards gained from each eligible transaction.</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30d563dd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30d563dd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230d563dd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230d563dd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30d563ddb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30d563dd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30d563dd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30d563dd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30d563ddb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30d563dd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30d563dd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30d563dd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230d563dd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230d563dd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30d563dd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30d563dd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30d563ddb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30d563ddb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30d563dd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30d563dd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3062ecb14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3062ecb14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Since our solution requires transaction records, our first use case focuses on the banks and how they can upload their transaction and user files. The banks can drop their transactions and user files of slightly over 1 million rows, which is the maximum on a csv file. We are expecting the files to be uploaded periodically, and these files can be uploaded asynchronously. Once the files are uploaded, there will be an immediate conversion of currency and transactions with certain MCC will be immediately marked as excluded. </a:t>
            </a:r>
            <a:endParaRPr/>
          </a:p>
          <a:p>
            <a:pPr marL="0" lvl="0" indent="0" algn="l" rtl="0">
              <a:spcBef>
                <a:spcPts val="0"/>
              </a:spcBef>
              <a:spcAft>
                <a:spcPts val="0"/>
              </a:spcAft>
              <a:buNone/>
            </a:pPr>
            <a:endParaRPr/>
          </a:p>
          <a:p>
            <a:pPr marL="0" lvl="0" indent="0" algn="l" rtl="0">
              <a:spcBef>
                <a:spcPts val="0"/>
              </a:spcBef>
              <a:spcAft>
                <a:spcPts val="0"/>
              </a:spcAft>
              <a:buNone/>
            </a:pPr>
            <a:r>
              <a:rPr lang="en-GB"/>
              <a:t>For files with invalid or missing data, we have made it such that only that row’s transaction will be skipped.</a:t>
            </a:r>
            <a:endParaRPr/>
          </a:p>
          <a:p>
            <a:pPr marL="0" lvl="0" indent="0" algn="l" rtl="0">
              <a:spcBef>
                <a:spcPts val="0"/>
              </a:spcBef>
              <a:spcAft>
                <a:spcPts val="0"/>
              </a:spcAft>
              <a:buNone/>
            </a:pPr>
            <a:endParaRPr/>
          </a:p>
          <a:p>
            <a:pPr marL="0" lvl="0" indent="0" algn="l" rtl="0">
              <a:spcBef>
                <a:spcPts val="0"/>
              </a:spcBef>
              <a:spcAft>
                <a:spcPts val="0"/>
              </a:spcAft>
              <a:buNone/>
            </a:pPr>
            <a:r>
              <a:rPr lang="en-GB"/>
              <a:t>We will also notify the user if the files uploaded are invalid.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30d563ddb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30d563ddb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2e6877a7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22e6877a7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Sheng Qin</a:t>
            </a:r>
            <a:endParaRPr/>
          </a:p>
          <a:p>
            <a:pPr marL="0" lvl="0" indent="0" algn="l" rtl="0">
              <a:spcBef>
                <a:spcPts val="0"/>
              </a:spcBef>
              <a:spcAft>
                <a:spcPts val="0"/>
              </a:spcAft>
              <a:buNone/>
            </a:pPr>
            <a:r>
              <a:rPr lang="en-GB"/>
              <a:t>[10:00 min]</a:t>
            </a:r>
            <a:endParaRPr/>
          </a:p>
          <a:p>
            <a:pPr marL="0" lvl="0" indent="0" algn="l" rtl="0">
              <a:spcBef>
                <a:spcPts val="0"/>
              </a:spcBef>
              <a:spcAft>
                <a:spcPts val="0"/>
              </a:spcAft>
              <a:buNone/>
            </a:pPr>
            <a:r>
              <a:rPr lang="en-GB"/>
              <a:t>Now, I will be presenting on the performance section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30d563d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30d563d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Requests like view card transaction and campaign management are highly performant, especially during peak periods. Read replicas can help to serve these requests, achieving horizontal scaling and improving performance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30d563dd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30d563d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repeated requests of the same set of data, the result can be retrieved from the cache instead of the server. This reduces the number of calls to the server and the database. This improves their performance, especially during periods with a large number of requests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30d563dd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30d563dd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Elastic Load Balancing scales the application load balancer to match the changing traffic to our website over time. It is able to scale to the vast majority of workloads automatically.</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instance, during periods where there are many requests to the server, the load balancer will automatically register new instances using auto-scaling to handle an increased number of requests.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30d563dd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30d563d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We chose to use the least outstanding requests routing algorithm over the default round-robin algorithm as the requests for our website vary in complexity. For example, the requests to process the transactions and users' files will take a significantly longer time than simply requesting the processed records. Using this algorithm, as new requests arrive, the load balancer will route them to the target with the least number of outstanding requests. Targets processing long-standing requests are not burdened with more requests and the load is evenly spread across targets.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230d563dd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30d563dd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The user file and transaction file do not have dependencies on each other so they can be uploaded simultaneously and processed using parallel execution. This saves a substantial amount of time as it usually takes around 5 mins to upload each file.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30d563dd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30d563dd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This increases the speed of viewing the transactions as users can immediately go to the next page without waiting for another request to the server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14bea1fc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14bea1fc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2e6877a7d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22e6877a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3062ecb14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3062ecb14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uploading the transactions, we need to apply campaigns that banks may create from time to time. Banks will need to be able to view campaigns, create campaigns and update the status of each campaign, whether they are active or inactive. Similarly, we also notify users when the campaigns are successfully updated or not.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3062ecb14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3062ecb14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Finally, credit card users or Ascenda may view the eligible transactions and its corresponding rewards. If an invalid customer ID was entered, the system would return an alert. Otherwise, you can browse through the transactions. One thing to note is that we have implemented pre-fetching in this use case, in which the transactions are sectioned into a customizable number of transactions per page. When page 1 loads, data for page 2 is pre-fetched. When page 2 loads, data for page 3 will be pre-fetched. This way, we would be able to reduce the number of API calls and reduce latency for frequently requested content.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23062ecb14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23062ecb14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let me walk us through the demo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3062ecb14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3062ecb14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select a file from your local computer or drag and drop the file. Then, the file will be uploaded and a success message would appear at the bottom of each box.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Here we can manage campaigns. So you see, campaign number 5 is currently inactive. To make it active, I will use the pre-filled template here with active = 1. Send the request, and I get back a success message. Now when I refresh the existing campaigns, campaign number 5 would have been reactivated. The text box here actually provides a functioning </a:t>
            </a:r>
            <a:r>
              <a:rPr lang="en-US" dirty="0" err="1">
                <a:solidFill>
                  <a:schemeClr val="dk1"/>
                </a:solidFill>
              </a:rPr>
              <a:t>json</a:t>
            </a:r>
            <a:r>
              <a:rPr lang="en-US" dirty="0">
                <a:solidFill>
                  <a:schemeClr val="dk1"/>
                </a:solidFill>
              </a:rPr>
              <a:t> template that users can edit to either update an existing campaign or create a new one.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None/>
            </a:pPr>
            <a:endParaRPr lang="en-US" dirty="0"/>
          </a:p>
          <a:p>
            <a:endParaRPr lang="en-SG" dirty="0"/>
          </a:p>
        </p:txBody>
      </p:sp>
    </p:spTree>
    <p:extLst>
      <p:ext uri="{BB962C8B-B14F-4D97-AF65-F5344CB8AC3E}">
        <p14:creationId xmlns:p14="http://schemas.microsoft.com/office/powerpoint/2010/main" val="111958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p:cNvPicPr preferRelativeResize="0"/>
          <p:nvPr/>
        </p:nvPicPr>
        <p:blipFill rotWithShape="1">
          <a:blip r:embed="rId3">
            <a:alphaModFix amt="50000"/>
          </a:blip>
          <a:srcRect r="70134"/>
          <a:stretch/>
        </p:blipFill>
        <p:spPr>
          <a:xfrm>
            <a:off x="3206587" y="786075"/>
            <a:ext cx="2730824" cy="3571350"/>
          </a:xfrm>
          <a:prstGeom prst="rect">
            <a:avLst/>
          </a:prstGeom>
          <a:noFill/>
          <a:ln>
            <a:noFill/>
          </a:ln>
        </p:spPr>
      </p:pic>
      <p:sp>
        <p:nvSpPr>
          <p:cNvPr id="63" name="Google Shape;63;p13"/>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Spend Transaction Processing</a:t>
            </a:r>
            <a:endParaRPr/>
          </a:p>
        </p:txBody>
      </p:sp>
      <p:sp>
        <p:nvSpPr>
          <p:cNvPr id="64" name="Google Shape;64;p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Group 4 Final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CC573F2A-199D-4EA5-A82A-898487CD3365}"/>
              </a:ext>
            </a:extLst>
          </p:cNvPr>
          <p:cNvPicPr>
            <a:picLocks noChangeAspect="1"/>
          </p:cNvPicPr>
          <p:nvPr/>
        </p:nvPicPr>
        <p:blipFill>
          <a:blip r:embed="rId3"/>
          <a:stretch>
            <a:fillRect/>
          </a:stretch>
        </p:blipFill>
        <p:spPr>
          <a:xfrm>
            <a:off x="0" y="0"/>
            <a:ext cx="9144000" cy="5143500"/>
          </a:xfrm>
          <a:prstGeom prst="rect">
            <a:avLst/>
          </a:prstGeom>
        </p:spPr>
      </p:pic>
      <p:sp>
        <p:nvSpPr>
          <p:cNvPr id="120" name="Google Shape;120;p23"/>
          <p:cNvSpPr txBox="1">
            <a:spLocks noGrp="1"/>
          </p:cNvSpPr>
          <p:nvPr>
            <p:ph type="title"/>
          </p:nvPr>
        </p:nvSpPr>
        <p:spPr>
          <a:xfrm>
            <a:off x="311700" y="315925"/>
            <a:ext cx="1677900" cy="46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500"/>
              <a:t>Use Case #3.1</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7D0C7915-F843-4967-8343-81AC38A933B8}"/>
              </a:ext>
            </a:extLst>
          </p:cNvPr>
          <p:cNvPicPr>
            <a:picLocks noChangeAspect="1"/>
          </p:cNvPicPr>
          <p:nvPr/>
        </p:nvPicPr>
        <p:blipFill>
          <a:blip r:embed="rId3"/>
          <a:stretch>
            <a:fillRect/>
          </a:stretch>
        </p:blipFill>
        <p:spPr>
          <a:xfrm>
            <a:off x="0" y="0"/>
            <a:ext cx="9144000" cy="5143500"/>
          </a:xfrm>
          <a:prstGeom prst="rect">
            <a:avLst/>
          </a:prstGeom>
        </p:spPr>
      </p:pic>
      <p:sp>
        <p:nvSpPr>
          <p:cNvPr id="125" name="Google Shape;125;p24"/>
          <p:cNvSpPr txBox="1">
            <a:spLocks noGrp="1"/>
          </p:cNvSpPr>
          <p:nvPr>
            <p:ph type="title"/>
          </p:nvPr>
        </p:nvSpPr>
        <p:spPr>
          <a:xfrm>
            <a:off x="311700" y="315925"/>
            <a:ext cx="1677900" cy="46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500"/>
              <a:t>Use Case #3.2</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Solution Overview </a:t>
            </a:r>
            <a:endParaRPr/>
          </a:p>
        </p:txBody>
      </p:sp>
      <p:pic>
        <p:nvPicPr>
          <p:cNvPr id="131" name="Google Shape;131;p25"/>
          <p:cNvPicPr preferRelativeResize="0"/>
          <p:nvPr/>
        </p:nvPicPr>
        <p:blipFill>
          <a:blip r:embed="rId3">
            <a:alphaModFix/>
          </a:blip>
          <a:stretch>
            <a:fillRect/>
          </a:stretch>
        </p:blipFill>
        <p:spPr>
          <a:xfrm>
            <a:off x="1027200" y="1147225"/>
            <a:ext cx="6497700" cy="3848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Solution View - Ease of Maintainability</a:t>
            </a:r>
            <a:endParaRPr/>
          </a:p>
        </p:txBody>
      </p:sp>
      <p:sp>
        <p:nvSpPr>
          <p:cNvPr id="137" name="Google Shape;137;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GB" sz="1400" b="1" u="sng"/>
              <a:t>CI/CD with Github Action</a:t>
            </a:r>
            <a:r>
              <a:rPr lang="en-GB" sz="1400"/>
              <a:t> - Any changes to the frontend and backend application will go through integration </a:t>
            </a:r>
            <a:r>
              <a:rPr lang="en-GB" sz="1400" b="1"/>
              <a:t>testing </a:t>
            </a:r>
            <a:r>
              <a:rPr lang="en-GB" sz="1400"/>
              <a:t>and </a:t>
            </a:r>
            <a:r>
              <a:rPr lang="en-GB" sz="1400" b="1"/>
              <a:t>automatically deploy </a:t>
            </a:r>
            <a:r>
              <a:rPr lang="en-GB" sz="1400"/>
              <a:t>to AWS. This would </a:t>
            </a:r>
            <a:r>
              <a:rPr lang="en-GB" sz="1400" b="1"/>
              <a:t>reduce manual work</a:t>
            </a:r>
            <a:r>
              <a:rPr lang="en-GB" sz="1400"/>
              <a:t>.</a:t>
            </a:r>
            <a:br>
              <a:rPr lang="en-GB" sz="1400"/>
            </a:br>
            <a:endParaRPr sz="1400"/>
          </a:p>
          <a:p>
            <a:pPr marL="457200" lvl="0" indent="-317500" algn="l" rtl="0">
              <a:spcBef>
                <a:spcPts val="0"/>
              </a:spcBef>
              <a:spcAft>
                <a:spcPts val="0"/>
              </a:spcAft>
              <a:buSzPts val="1400"/>
              <a:buAutoNum type="arabicPeriod"/>
            </a:pPr>
            <a:r>
              <a:rPr lang="en-GB" sz="1400" b="1" u="sng"/>
              <a:t>AWS Elastic BeanStalk</a:t>
            </a:r>
            <a:r>
              <a:rPr lang="en-GB" sz="1400"/>
              <a:t>: EBS automatically handles the </a:t>
            </a:r>
            <a:r>
              <a:rPr lang="en-GB" sz="1400" b="1"/>
              <a:t>deployment</a:t>
            </a:r>
            <a:r>
              <a:rPr lang="en-GB" sz="1400"/>
              <a:t>, from capacity provisioning, load balancing, auto-scaling to application health monitoring.</a:t>
            </a:r>
            <a:br>
              <a:rPr lang="en-GB" sz="1400"/>
            </a:br>
            <a:endParaRPr sz="1400"/>
          </a:p>
          <a:p>
            <a:pPr marL="457200" lvl="0" indent="-317500" algn="l" rtl="0">
              <a:spcBef>
                <a:spcPts val="0"/>
              </a:spcBef>
              <a:spcAft>
                <a:spcPts val="0"/>
              </a:spcAft>
              <a:buSzPts val="1400"/>
              <a:buAutoNum type="arabicPeriod"/>
            </a:pPr>
            <a:r>
              <a:rPr lang="en-GB" sz="1400" b="1" u="sng"/>
              <a:t>AWS S3</a:t>
            </a:r>
            <a:r>
              <a:rPr lang="en-GB" sz="1400"/>
              <a:t>: </a:t>
            </a:r>
            <a:r>
              <a:rPr lang="en-GB" sz="1400" b="1"/>
              <a:t>Hosts </a:t>
            </a:r>
            <a:r>
              <a:rPr lang="en-GB" sz="1400"/>
              <a:t>the static frontend website that is </a:t>
            </a:r>
            <a:r>
              <a:rPr lang="en-GB" sz="1400" b="1"/>
              <a:t>publicly accessible </a:t>
            </a:r>
            <a:r>
              <a:rPr lang="en-GB" sz="1400"/>
              <a:t>and maintains bucket versioning, ACL to grant read/write permissions and provides metrics for analysis purposes</a:t>
            </a:r>
            <a:endParaRPr sz="1400"/>
          </a:p>
          <a:p>
            <a:pPr marL="0" lvl="0" indent="0" algn="l" rtl="0">
              <a:spcBef>
                <a:spcPts val="1600"/>
              </a:spcBef>
              <a:spcAft>
                <a:spcPts val="1600"/>
              </a:spcAft>
              <a:buNone/>
            </a:pP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Solution View - Integration Endpoints</a:t>
            </a:r>
            <a:endParaRPr/>
          </a:p>
        </p:txBody>
      </p:sp>
      <p:graphicFrame>
        <p:nvGraphicFramePr>
          <p:cNvPr id="143" name="Google Shape;143;p27"/>
          <p:cNvGraphicFramePr/>
          <p:nvPr/>
        </p:nvGraphicFramePr>
        <p:xfrm>
          <a:off x="602150" y="1292575"/>
          <a:ext cx="3000000" cy="3000000"/>
        </p:xfrm>
        <a:graphic>
          <a:graphicData uri="http://schemas.openxmlformats.org/drawingml/2006/table">
            <a:tbl>
              <a:tblPr>
                <a:noFill/>
                <a:tableStyleId>{A5A3D6E7-8BB4-4053-9BDB-4BB6CB0C152E}</a:tableStyleId>
              </a:tblPr>
              <a:tblGrid>
                <a:gridCol w="1636500">
                  <a:extLst>
                    <a:ext uri="{9D8B030D-6E8A-4147-A177-3AD203B41FA5}">
                      <a16:colId xmlns:a16="http://schemas.microsoft.com/office/drawing/2014/main" val="20000"/>
                    </a:ext>
                  </a:extLst>
                </a:gridCol>
                <a:gridCol w="1756250">
                  <a:extLst>
                    <a:ext uri="{9D8B030D-6E8A-4147-A177-3AD203B41FA5}">
                      <a16:colId xmlns:a16="http://schemas.microsoft.com/office/drawing/2014/main" val="20001"/>
                    </a:ext>
                  </a:extLst>
                </a:gridCol>
                <a:gridCol w="1463525">
                  <a:extLst>
                    <a:ext uri="{9D8B030D-6E8A-4147-A177-3AD203B41FA5}">
                      <a16:colId xmlns:a16="http://schemas.microsoft.com/office/drawing/2014/main" val="20002"/>
                    </a:ext>
                  </a:extLst>
                </a:gridCol>
                <a:gridCol w="1290550">
                  <a:extLst>
                    <a:ext uri="{9D8B030D-6E8A-4147-A177-3AD203B41FA5}">
                      <a16:colId xmlns:a16="http://schemas.microsoft.com/office/drawing/2014/main" val="20003"/>
                    </a:ext>
                  </a:extLst>
                </a:gridCol>
                <a:gridCol w="1969125">
                  <a:extLst>
                    <a:ext uri="{9D8B030D-6E8A-4147-A177-3AD203B41FA5}">
                      <a16:colId xmlns:a16="http://schemas.microsoft.com/office/drawing/2014/main" val="20004"/>
                    </a:ext>
                  </a:extLst>
                </a:gridCol>
              </a:tblGrid>
              <a:tr h="577175">
                <a:tc>
                  <a:txBody>
                    <a:bodyPr/>
                    <a:lstStyle/>
                    <a:p>
                      <a:pPr marL="0" lvl="0" indent="0" algn="ctr" rtl="0">
                        <a:spcBef>
                          <a:spcPts val="0"/>
                        </a:spcBef>
                        <a:spcAft>
                          <a:spcPts val="0"/>
                        </a:spcAft>
                        <a:buNone/>
                      </a:pPr>
                      <a:r>
                        <a:rPr lang="en-GB" b="1">
                          <a:latin typeface="Calibri"/>
                          <a:ea typeface="Calibri"/>
                          <a:cs typeface="Calibri"/>
                          <a:sym typeface="Calibri"/>
                        </a:rPr>
                        <a:t>Source System</a:t>
                      </a:r>
                      <a:endParaRPr b="1">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alibri"/>
                          <a:ea typeface="Calibri"/>
                          <a:cs typeface="Calibri"/>
                          <a:sym typeface="Calibri"/>
                        </a:rPr>
                        <a:t>Destination System</a:t>
                      </a:r>
                      <a:endParaRPr b="1">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alibri"/>
                          <a:ea typeface="Calibri"/>
                          <a:cs typeface="Calibri"/>
                          <a:sym typeface="Calibri"/>
                        </a:rPr>
                        <a:t>Protocol</a:t>
                      </a:r>
                      <a:endParaRPr b="1">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alibri"/>
                          <a:ea typeface="Calibri"/>
                          <a:cs typeface="Calibri"/>
                          <a:sym typeface="Calibri"/>
                        </a:rPr>
                        <a:t>Format</a:t>
                      </a:r>
                      <a:endParaRPr b="1">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latin typeface="Calibri"/>
                          <a:ea typeface="Calibri"/>
                          <a:cs typeface="Calibri"/>
                          <a:sym typeface="Calibri"/>
                        </a:rPr>
                        <a:t>Communication Mode</a:t>
                      </a:r>
                      <a:endParaRPr b="1">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2350">
                <a:tc>
                  <a:txBody>
                    <a:bodyPr/>
                    <a:lstStyle/>
                    <a:p>
                      <a:pPr marL="0" lvl="0" indent="0" algn="l" rtl="0">
                        <a:spcBef>
                          <a:spcPts val="0"/>
                        </a:spcBef>
                        <a:spcAft>
                          <a:spcPts val="0"/>
                        </a:spcAft>
                        <a:buNone/>
                      </a:pPr>
                      <a:r>
                        <a:rPr lang="en-GB">
                          <a:latin typeface="Calibri"/>
                          <a:ea typeface="Calibri"/>
                          <a:cs typeface="Calibri"/>
                          <a:sym typeface="Calibri"/>
                        </a:rPr>
                        <a:t>Python Flask</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React</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 </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Asynchronous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2350">
                <a:tc>
                  <a:txBody>
                    <a:bodyPr/>
                    <a:lstStyle/>
                    <a:p>
                      <a:pPr marL="0" lvl="0" indent="0" algn="l" rtl="0">
                        <a:spcBef>
                          <a:spcPts val="0"/>
                        </a:spcBef>
                        <a:spcAft>
                          <a:spcPts val="0"/>
                        </a:spcAft>
                        <a:buNone/>
                      </a:pPr>
                      <a:r>
                        <a:rPr lang="en-GB">
                          <a:latin typeface="Calibri"/>
                          <a:ea typeface="Calibri"/>
                          <a:cs typeface="Calibri"/>
                          <a:sym typeface="Calibri"/>
                        </a:rPr>
                        <a:t>Web Browser</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Route 53</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2350">
                <a:tc>
                  <a:txBody>
                    <a:bodyPr/>
                    <a:lstStyle/>
                    <a:p>
                      <a:pPr marL="0" lvl="0" indent="0" algn="l" rtl="0">
                        <a:spcBef>
                          <a:spcPts val="0"/>
                        </a:spcBef>
                        <a:spcAft>
                          <a:spcPts val="0"/>
                        </a:spcAft>
                        <a:buNone/>
                      </a:pPr>
                      <a:r>
                        <a:rPr lang="en-GB">
                          <a:latin typeface="Calibri"/>
                          <a:ea typeface="Calibri"/>
                          <a:cs typeface="Calibri"/>
                          <a:sym typeface="Calibri"/>
                        </a:rPr>
                        <a:t>Route53</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CloudFront</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2350">
                <a:tc>
                  <a:txBody>
                    <a:bodyPr/>
                    <a:lstStyle/>
                    <a:p>
                      <a:pPr marL="0" lvl="0" indent="0" algn="l" rtl="0">
                        <a:spcBef>
                          <a:spcPts val="0"/>
                        </a:spcBef>
                        <a:spcAft>
                          <a:spcPts val="0"/>
                        </a:spcAft>
                        <a:buNone/>
                      </a:pPr>
                      <a:r>
                        <a:rPr lang="en-GB">
                          <a:latin typeface="Calibri"/>
                          <a:ea typeface="Calibri"/>
                          <a:cs typeface="Calibri"/>
                          <a:sym typeface="Calibri"/>
                        </a:rPr>
                        <a:t>CloudFront</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S3</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2350">
                <a:tc>
                  <a:txBody>
                    <a:bodyPr/>
                    <a:lstStyle/>
                    <a:p>
                      <a:pPr marL="0" lvl="0" indent="0" algn="l" rtl="0">
                        <a:spcBef>
                          <a:spcPts val="0"/>
                        </a:spcBef>
                        <a:spcAft>
                          <a:spcPts val="0"/>
                        </a:spcAft>
                        <a:buNone/>
                      </a:pPr>
                      <a:r>
                        <a:rPr lang="en-GB">
                          <a:latin typeface="Calibri"/>
                          <a:ea typeface="Calibri"/>
                          <a:cs typeface="Calibri"/>
                          <a:sym typeface="Calibri"/>
                        </a:rPr>
                        <a:t>API Gateway</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355600" lvl="0" indent="0" algn="l" rtl="0">
                        <a:spcBef>
                          <a:spcPts val="0"/>
                        </a:spcBef>
                        <a:spcAft>
                          <a:spcPts val="0"/>
                        </a:spcAft>
                        <a:buNone/>
                      </a:pPr>
                      <a:r>
                        <a:rPr lang="en-GB">
                          <a:latin typeface="Calibri"/>
                          <a:ea typeface="Calibri"/>
                          <a:cs typeface="Calibri"/>
                          <a:sym typeface="Calibri"/>
                        </a:rPr>
                        <a:t>AWS SNS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Asynchronous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2350">
                <a:tc>
                  <a:txBody>
                    <a:bodyPr/>
                    <a:lstStyle/>
                    <a:p>
                      <a:pPr marL="0" lvl="0" indent="0" algn="l" rtl="0">
                        <a:spcBef>
                          <a:spcPts val="0"/>
                        </a:spcBef>
                        <a:spcAft>
                          <a:spcPts val="0"/>
                        </a:spcAft>
                        <a:buNone/>
                      </a:pPr>
                      <a:r>
                        <a:rPr lang="en-GB">
                          <a:latin typeface="Calibri"/>
                          <a:ea typeface="Calibri"/>
                          <a:cs typeface="Calibri"/>
                          <a:sym typeface="Calibri"/>
                        </a:rPr>
                        <a:t>Aurora</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Read replica</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MySQL</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Asynchronous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52350">
                <a:tc>
                  <a:txBody>
                    <a:bodyPr/>
                    <a:lstStyle/>
                    <a:p>
                      <a:pPr marL="0" lvl="0" indent="0" algn="l" rtl="0">
                        <a:spcBef>
                          <a:spcPts val="0"/>
                        </a:spcBef>
                        <a:spcAft>
                          <a:spcPts val="0"/>
                        </a:spcAft>
                        <a:buNone/>
                      </a:pPr>
                      <a:r>
                        <a:rPr lang="en-GB">
                          <a:latin typeface="Calibri"/>
                          <a:ea typeface="Calibri"/>
                          <a:cs typeface="Calibri"/>
                          <a:sym typeface="Calibri"/>
                        </a:rPr>
                        <a:t>Aurora</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Write</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MySQL</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Asynchronous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52350">
                <a:tc>
                  <a:txBody>
                    <a:bodyPr/>
                    <a:lstStyle/>
                    <a:p>
                      <a:pPr marL="0" lvl="0" indent="0" algn="l" rtl="0">
                        <a:spcBef>
                          <a:spcPts val="0"/>
                        </a:spcBef>
                        <a:spcAft>
                          <a:spcPts val="0"/>
                        </a:spcAft>
                        <a:buNone/>
                      </a:pPr>
                      <a:r>
                        <a:rPr lang="en-GB">
                          <a:latin typeface="Calibri"/>
                          <a:ea typeface="Calibri"/>
                          <a:cs typeface="Calibri"/>
                          <a:sym typeface="Calibri"/>
                        </a:rPr>
                        <a:t>AWS SNS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Email subscriber</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HTTPS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JSON</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latin typeface="Calibri"/>
                          <a:ea typeface="Calibri"/>
                          <a:cs typeface="Calibri"/>
                          <a:sym typeface="Calibri"/>
                        </a:rPr>
                        <a:t>Asynchronous</a:t>
                      </a:r>
                      <a:endParaRPr>
                        <a:latin typeface="Calibri"/>
                        <a:ea typeface="Calibri"/>
                        <a:cs typeface="Calibri"/>
                        <a:sym typeface="Calibri"/>
                      </a:endParaRPr>
                    </a:p>
                  </a:txBody>
                  <a:tcPr marL="63500" marR="63500" marT="63500" marB="635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Budget Comparison</a:t>
            </a:r>
            <a:endParaRPr/>
          </a:p>
        </p:txBody>
      </p:sp>
      <p:pic>
        <p:nvPicPr>
          <p:cNvPr id="149" name="Google Shape;149;p28" title="Points scored"/>
          <p:cNvPicPr preferRelativeResize="0"/>
          <p:nvPr/>
        </p:nvPicPr>
        <p:blipFill>
          <a:blip r:embed="rId3">
            <a:alphaModFix/>
          </a:blip>
          <a:stretch>
            <a:fillRect/>
          </a:stretch>
        </p:blipFill>
        <p:spPr>
          <a:xfrm>
            <a:off x="126025" y="1727725"/>
            <a:ext cx="4393326" cy="2716532"/>
          </a:xfrm>
          <a:prstGeom prst="rect">
            <a:avLst/>
          </a:prstGeom>
          <a:noFill/>
          <a:ln>
            <a:noFill/>
          </a:ln>
        </p:spPr>
      </p:pic>
      <p:sp>
        <p:nvSpPr>
          <p:cNvPr id="150" name="Google Shape;150;p28"/>
          <p:cNvSpPr txBox="1"/>
          <p:nvPr/>
        </p:nvSpPr>
        <p:spPr>
          <a:xfrm>
            <a:off x="212750" y="1306850"/>
            <a:ext cx="371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Open Sans"/>
                <a:ea typeface="Open Sans"/>
                <a:cs typeface="Open Sans"/>
                <a:sym typeface="Open Sans"/>
              </a:rPr>
              <a:t>Proposed Total Cost: ~</a:t>
            </a:r>
            <a:r>
              <a:rPr lang="en-GB" sz="1200">
                <a:solidFill>
                  <a:schemeClr val="dk1"/>
                </a:solidFill>
                <a:latin typeface="Calibri"/>
                <a:ea typeface="Calibri"/>
                <a:cs typeface="Calibri"/>
                <a:sym typeface="Calibri"/>
              </a:rPr>
              <a:t> 268.92 USD/ month</a:t>
            </a:r>
            <a:endParaRPr sz="1200">
              <a:latin typeface="Open Sans"/>
              <a:ea typeface="Open Sans"/>
              <a:cs typeface="Open Sans"/>
              <a:sym typeface="Open Sans"/>
            </a:endParaRPr>
          </a:p>
        </p:txBody>
      </p:sp>
      <p:pic>
        <p:nvPicPr>
          <p:cNvPr id="151" name="Google Shape;151;p28" title="Points scored"/>
          <p:cNvPicPr preferRelativeResize="0"/>
          <p:nvPr/>
        </p:nvPicPr>
        <p:blipFill>
          <a:blip r:embed="rId4">
            <a:alphaModFix/>
          </a:blip>
          <a:stretch>
            <a:fillRect/>
          </a:stretch>
        </p:blipFill>
        <p:spPr>
          <a:xfrm>
            <a:off x="4624075" y="1727713"/>
            <a:ext cx="4393326" cy="2716540"/>
          </a:xfrm>
          <a:prstGeom prst="rect">
            <a:avLst/>
          </a:prstGeom>
          <a:noFill/>
          <a:ln>
            <a:noFill/>
          </a:ln>
        </p:spPr>
      </p:pic>
      <p:sp>
        <p:nvSpPr>
          <p:cNvPr id="152" name="Google Shape;152;p28"/>
          <p:cNvSpPr txBox="1"/>
          <p:nvPr/>
        </p:nvSpPr>
        <p:spPr>
          <a:xfrm>
            <a:off x="4715825" y="1358425"/>
            <a:ext cx="371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Open Sans"/>
                <a:ea typeface="Open Sans"/>
                <a:cs typeface="Open Sans"/>
                <a:sym typeface="Open Sans"/>
              </a:rPr>
              <a:t>Actual Total Cost: ~</a:t>
            </a:r>
            <a:r>
              <a:rPr lang="en-GB" sz="1200">
                <a:solidFill>
                  <a:schemeClr val="dk1"/>
                </a:solidFill>
                <a:latin typeface="Calibri"/>
                <a:ea typeface="Calibri"/>
                <a:cs typeface="Calibri"/>
                <a:sym typeface="Calibri"/>
              </a:rPr>
              <a:t> 610.11USD/ month</a:t>
            </a:r>
            <a:endParaRPr sz="12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Main Differences</a:t>
            </a:r>
            <a:endParaRPr/>
          </a:p>
        </p:txBody>
      </p:sp>
      <p:graphicFrame>
        <p:nvGraphicFramePr>
          <p:cNvPr id="158" name="Google Shape;158;p29"/>
          <p:cNvGraphicFramePr/>
          <p:nvPr/>
        </p:nvGraphicFramePr>
        <p:xfrm>
          <a:off x="862275" y="1242425"/>
          <a:ext cx="3000000" cy="3000000"/>
        </p:xfrm>
        <a:graphic>
          <a:graphicData uri="http://schemas.openxmlformats.org/drawingml/2006/table">
            <a:tbl>
              <a:tblPr>
                <a:noFill/>
                <a:tableStyleId>{29965F58-531E-40D3-BE7B-C3F915432C08}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GB"/>
                        <a:t>Services</a:t>
                      </a:r>
                      <a:endParaRPr/>
                    </a:p>
                  </a:txBody>
                  <a:tcPr marL="91425" marR="91425" marT="91425" marB="91425"/>
                </a:tc>
                <a:tc>
                  <a:txBody>
                    <a:bodyPr/>
                    <a:lstStyle/>
                    <a:p>
                      <a:pPr marL="0" lvl="0" indent="0" algn="l" rtl="0">
                        <a:spcBef>
                          <a:spcPts val="0"/>
                        </a:spcBef>
                        <a:spcAft>
                          <a:spcPts val="0"/>
                        </a:spcAft>
                        <a:buNone/>
                      </a:pPr>
                      <a:r>
                        <a:rPr lang="en-GB"/>
                        <a:t>Description</a:t>
                      </a:r>
                      <a:endParaRPr/>
                    </a:p>
                  </a:txBody>
                  <a:tcPr marL="91425" marR="91425" marT="91425" marB="91425"/>
                </a:tc>
                <a:tc>
                  <a:txBody>
                    <a:bodyPr/>
                    <a:lstStyle/>
                    <a:p>
                      <a:pPr marL="0" lvl="0" indent="0" algn="l" rtl="0">
                        <a:spcBef>
                          <a:spcPts val="0"/>
                        </a:spcBef>
                        <a:spcAft>
                          <a:spcPts val="0"/>
                        </a:spcAft>
                        <a:buNone/>
                      </a:pPr>
                      <a:r>
                        <a:rPr lang="en-GB"/>
                        <a:t>Final Cost</a:t>
                      </a:r>
                      <a:endParaRPr/>
                    </a:p>
                  </a:txBody>
                  <a:tcPr marL="91425" marR="91425" marT="91425" marB="91425"/>
                </a:tc>
                <a:tc>
                  <a:txBody>
                    <a:bodyPr/>
                    <a:lstStyle/>
                    <a:p>
                      <a:pPr marL="0" lvl="0" indent="0" algn="l" rtl="0">
                        <a:spcBef>
                          <a:spcPts val="0"/>
                        </a:spcBef>
                        <a:spcAft>
                          <a:spcPts val="0"/>
                        </a:spcAft>
                        <a:buNone/>
                      </a:pPr>
                      <a:r>
                        <a:rPr lang="en-GB"/>
                        <a:t>Proposed Cost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100"/>
                        <a:t>AWS EC2</a:t>
                      </a:r>
                      <a:endParaRPr sz="1100"/>
                    </a:p>
                  </a:txBody>
                  <a:tcPr marL="91425" marR="91425" marT="91425" marB="91425" anchor="ctr"/>
                </a:tc>
                <a:tc>
                  <a:txBody>
                    <a:bodyPr/>
                    <a:lstStyle/>
                    <a:p>
                      <a:pPr marL="0" lvl="0" indent="0" algn="ctr" rtl="0">
                        <a:spcBef>
                          <a:spcPts val="0"/>
                        </a:spcBef>
                        <a:spcAft>
                          <a:spcPts val="0"/>
                        </a:spcAft>
                        <a:buNone/>
                      </a:pPr>
                      <a:r>
                        <a:rPr lang="en-GB" sz="1100">
                          <a:solidFill>
                            <a:schemeClr val="dk1"/>
                          </a:solidFill>
                          <a:latin typeface="Calibri"/>
                          <a:ea typeface="Calibri"/>
                          <a:cs typeface="Calibri"/>
                          <a:sym typeface="Calibri"/>
                        </a:rPr>
                        <a:t>2 x</a:t>
                      </a:r>
                      <a:r>
                        <a:rPr lang="en-GB" sz="1100" b="1">
                          <a:solidFill>
                            <a:schemeClr val="dk1"/>
                          </a:solidFill>
                          <a:latin typeface="Calibri"/>
                          <a:ea typeface="Calibri"/>
                          <a:cs typeface="Calibri"/>
                          <a:sym typeface="Calibri"/>
                        </a:rPr>
                        <a:t> </a:t>
                      </a:r>
                      <a:r>
                        <a:rPr lang="en-GB" sz="1050" b="1">
                          <a:solidFill>
                            <a:srgbClr val="333333"/>
                          </a:solidFill>
                          <a:highlight>
                            <a:srgbClr val="F7F7F7"/>
                          </a:highlight>
                        </a:rPr>
                        <a:t>t2.2xlarge</a:t>
                      </a:r>
                      <a:r>
                        <a:rPr lang="en-GB" sz="1100">
                          <a:solidFill>
                            <a:schemeClr val="dk1"/>
                          </a:solidFill>
                          <a:latin typeface="Calibri"/>
                          <a:ea typeface="Calibri"/>
                          <a:cs typeface="Calibri"/>
                          <a:sym typeface="Calibri"/>
                        </a:rPr>
                        <a:t>* instances with VPC and ALB in 2 different AZs</a:t>
                      </a:r>
                      <a:endParaRPr sz="1100">
                        <a:solidFill>
                          <a:schemeClr val="dk1"/>
                        </a:solidFill>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GB" sz="1100"/>
                        <a:t>~402.13 USD/month</a:t>
                      </a:r>
                      <a:endParaRPr sz="1100"/>
                    </a:p>
                  </a:txBody>
                  <a:tcPr marL="91425" marR="91425" marT="91425" marB="91425" anchor="ctr"/>
                </a:tc>
                <a:tc>
                  <a:txBody>
                    <a:bodyPr/>
                    <a:lstStyle/>
                    <a:p>
                      <a:pPr marL="0" lvl="0" indent="0" algn="l" rtl="0">
                        <a:spcBef>
                          <a:spcPts val="0"/>
                        </a:spcBef>
                        <a:spcAft>
                          <a:spcPts val="0"/>
                        </a:spcAft>
                        <a:buNone/>
                      </a:pPr>
                      <a:r>
                        <a:rPr lang="en-GB" sz="1100"/>
                        <a:t>~</a:t>
                      </a:r>
                      <a:r>
                        <a:rPr lang="en-GB" sz="1100">
                          <a:solidFill>
                            <a:schemeClr val="dk1"/>
                          </a:solidFill>
                        </a:rPr>
                        <a:t>128.41</a:t>
                      </a:r>
                      <a:r>
                        <a:rPr lang="en-GB" sz="1100"/>
                        <a:t>USD/month</a:t>
                      </a:r>
                      <a:endParaRPr sz="1100"/>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100"/>
                        <a:t>AWS Aurora MySQL- serverless</a:t>
                      </a:r>
                      <a:endParaRPr sz="11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1 ACU with 80 GB database storage and backup storage</a:t>
                      </a:r>
                      <a:endParaRPr/>
                    </a:p>
                  </a:txBody>
                  <a:tcPr marL="91425" marR="91425" marT="91425" marB="91425" anchor="ctr"/>
                </a:tc>
                <a:tc>
                  <a:txBody>
                    <a:bodyPr/>
                    <a:lstStyle/>
                    <a:p>
                      <a:pPr marL="0" lvl="0" indent="0" algn="l" rtl="0">
                        <a:spcBef>
                          <a:spcPts val="0"/>
                        </a:spcBef>
                        <a:spcAft>
                          <a:spcPts val="0"/>
                        </a:spcAft>
                        <a:buNone/>
                      </a:pPr>
                      <a:r>
                        <a:rPr lang="en-GB" sz="1100"/>
                        <a:t>~84.61 USD/month</a:t>
                      </a:r>
                      <a:endParaRPr sz="1100"/>
                    </a:p>
                  </a:txBody>
                  <a:tcPr marL="91425" marR="91425" marT="91425" marB="91425" anchor="ctr"/>
                </a:tc>
                <a:tc>
                  <a:txBody>
                    <a:bodyPr/>
                    <a:lstStyle/>
                    <a:p>
                      <a:pPr marL="0" lvl="0" indent="0" algn="l" rtl="0">
                        <a:spcBef>
                          <a:spcPts val="0"/>
                        </a:spcBef>
                        <a:spcAft>
                          <a:spcPts val="0"/>
                        </a:spcAft>
                        <a:buNone/>
                      </a:pPr>
                      <a:r>
                        <a:rPr lang="en-GB" sz="1100"/>
                        <a:t>~62.41 USD/month</a:t>
                      </a:r>
                      <a:endParaRPr sz="1100"/>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100"/>
                        <a:t>AWS S3</a:t>
                      </a:r>
                      <a:endParaRPr sz="11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S3 Standard 20GB/month, S3 Glacier 5TB/month</a:t>
                      </a:r>
                      <a:endParaRPr sz="1100">
                        <a:solidFill>
                          <a:schemeClr val="dk1"/>
                        </a:solidFill>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GB" sz="1100"/>
                        <a:t>~23.65 USD/month</a:t>
                      </a:r>
                      <a:endParaRPr sz="1100"/>
                    </a:p>
                  </a:txBody>
                  <a:tcPr marL="91425" marR="91425" marT="91425" marB="91425" anchor="ctr"/>
                </a:tc>
                <a:tc>
                  <a:txBody>
                    <a:bodyPr/>
                    <a:lstStyle/>
                    <a:p>
                      <a:pPr marL="0" lvl="0" indent="0" algn="l" rtl="0">
                        <a:spcBef>
                          <a:spcPts val="0"/>
                        </a:spcBef>
                        <a:spcAft>
                          <a:spcPts val="0"/>
                        </a:spcAft>
                        <a:buNone/>
                      </a:pPr>
                      <a:r>
                        <a:rPr lang="en-GB" sz="1100"/>
                        <a:t>~18.99 USD/month</a:t>
                      </a:r>
                      <a:endParaRPr sz="1100"/>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100"/>
                        <a:t>AWS ElastiCache</a:t>
                      </a:r>
                      <a:endParaRPr sz="11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1 standard node, reserved for 1 year, t2.medium cache</a:t>
                      </a:r>
                      <a:endParaRPr sz="1100">
                        <a:solidFill>
                          <a:schemeClr val="dk1"/>
                        </a:solidFill>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GB" sz="1100"/>
                        <a:t>~30.66 USD/month</a:t>
                      </a:r>
                      <a:endParaRPr sz="1100"/>
                    </a:p>
                  </a:txBody>
                  <a:tcPr marL="91425" marR="91425" marT="91425" marB="91425" anchor="ctr"/>
                </a:tc>
                <a:tc>
                  <a:txBody>
                    <a:bodyPr/>
                    <a:lstStyle/>
                    <a:p>
                      <a:pPr marL="0" lvl="0" indent="0" algn="l" rtl="0">
                        <a:spcBef>
                          <a:spcPts val="0"/>
                        </a:spcBef>
                        <a:spcAft>
                          <a:spcPts val="0"/>
                        </a:spcAft>
                        <a:buNone/>
                      </a:pPr>
                      <a:r>
                        <a:rPr lang="en-GB" sz="1100"/>
                        <a:t>NA</a:t>
                      </a:r>
                      <a:endParaRPr sz="1100"/>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100"/>
                        <a:t>AWS Codepipeline &amp; Codebuild &amp; Codedeploy</a:t>
                      </a:r>
                      <a:endParaRPr sz="1100"/>
                    </a:p>
                  </a:txBody>
                  <a:tcPr marL="91425" marR="91425" marT="91425" marB="91425" anchor="ctr"/>
                </a:tc>
                <a:tc>
                  <a:txBody>
                    <a:bodyPr/>
                    <a:lstStyle/>
                    <a:p>
                      <a:pPr marL="0" lvl="0" indent="0" algn="ctr" rtl="0">
                        <a:spcBef>
                          <a:spcPts val="0"/>
                        </a:spcBef>
                        <a:spcAft>
                          <a:spcPts val="0"/>
                        </a:spcAft>
                        <a:buNone/>
                      </a:pPr>
                      <a:r>
                        <a:rPr lang="en-GB"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txBody>
                  <a:tcPr marL="91425" marR="91425" marT="91425" marB="91425" anchor="ctr"/>
                </a:tc>
                <a:tc>
                  <a:txBody>
                    <a:bodyPr/>
                    <a:lstStyle/>
                    <a:p>
                      <a:pPr marL="0" lvl="0" indent="0" algn="l" rtl="0">
                        <a:spcBef>
                          <a:spcPts val="0"/>
                        </a:spcBef>
                        <a:spcAft>
                          <a:spcPts val="0"/>
                        </a:spcAft>
                        <a:buNone/>
                      </a:pPr>
                      <a:r>
                        <a:rPr lang="en-GB" sz="1100"/>
                        <a:t>NA</a:t>
                      </a:r>
                      <a:endParaRPr sz="1100"/>
                    </a:p>
                  </a:txBody>
                  <a:tcPr marL="91425" marR="91425" marT="91425" marB="91425" anchor="ctr"/>
                </a:tc>
                <a:tc>
                  <a:txBody>
                    <a:bodyPr/>
                    <a:lstStyle/>
                    <a:p>
                      <a:pPr marL="0" lvl="0" indent="0" algn="l" rtl="0">
                        <a:spcBef>
                          <a:spcPts val="0"/>
                        </a:spcBef>
                        <a:spcAft>
                          <a:spcPts val="0"/>
                        </a:spcAft>
                        <a:buNone/>
                      </a:pPr>
                      <a:r>
                        <a:rPr lang="en-GB" sz="1100"/>
                        <a:t>~5 USD/month</a:t>
                      </a:r>
                      <a:endParaRPr sz="1100"/>
                    </a:p>
                  </a:txBody>
                  <a:tcPr marL="91425" marR="91425" marT="91425" marB="914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Maintainability Design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Development Pipeline (CI/CD)</a:t>
            </a:r>
            <a:endParaRPr/>
          </a:p>
        </p:txBody>
      </p:sp>
      <p:pic>
        <p:nvPicPr>
          <p:cNvPr id="169" name="Google Shape;169;p31"/>
          <p:cNvPicPr preferRelativeResize="0"/>
          <p:nvPr/>
        </p:nvPicPr>
        <p:blipFill>
          <a:blip r:embed="rId3">
            <a:alphaModFix/>
          </a:blip>
          <a:stretch>
            <a:fillRect/>
          </a:stretch>
        </p:blipFill>
        <p:spPr>
          <a:xfrm>
            <a:off x="203950" y="1602550"/>
            <a:ext cx="5771076" cy="3018849"/>
          </a:xfrm>
          <a:prstGeom prst="rect">
            <a:avLst/>
          </a:prstGeom>
          <a:noFill/>
          <a:ln>
            <a:noFill/>
          </a:ln>
        </p:spPr>
      </p:pic>
      <p:sp>
        <p:nvSpPr>
          <p:cNvPr id="170" name="Google Shape;170;p31"/>
          <p:cNvSpPr txBox="1"/>
          <p:nvPr/>
        </p:nvSpPr>
        <p:spPr>
          <a:xfrm>
            <a:off x="6116750" y="1654100"/>
            <a:ext cx="29004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Cypress used for end–to-end testing</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Pytest used for function unit testing</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GB">
                <a:latin typeface="Open Sans"/>
                <a:ea typeface="Open Sans"/>
                <a:cs typeface="Open Sans"/>
                <a:sym typeface="Open Sans"/>
              </a:rPr>
              <a:t>Email notification to developer if any failure action e.g testing, deployment</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Availability Design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Content</a:t>
            </a:r>
            <a:endParaRPr/>
          </a:p>
        </p:txBody>
      </p:sp>
      <p:sp>
        <p:nvSpPr>
          <p:cNvPr id="70" name="Google Shape;70;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Project Context (Business needs, Stakeholders, Key use cases)</a:t>
            </a:r>
            <a:endParaRPr/>
          </a:p>
          <a:p>
            <a:pPr marL="457200" lvl="0" indent="-342900" algn="l" rtl="0">
              <a:spcBef>
                <a:spcPts val="0"/>
              </a:spcBef>
              <a:spcAft>
                <a:spcPts val="0"/>
              </a:spcAft>
              <a:buSzPts val="1800"/>
              <a:buAutoNum type="arabicPeriod"/>
            </a:pPr>
            <a:r>
              <a:rPr lang="en-GB"/>
              <a:t>Solution Demo</a:t>
            </a:r>
            <a:endParaRPr/>
          </a:p>
          <a:p>
            <a:pPr marL="457200" lvl="0" indent="-342900" algn="l" rtl="0">
              <a:spcBef>
                <a:spcPts val="0"/>
              </a:spcBef>
              <a:spcAft>
                <a:spcPts val="0"/>
              </a:spcAft>
              <a:buSzPts val="1800"/>
              <a:buAutoNum type="arabicPeriod"/>
            </a:pPr>
            <a:r>
              <a:rPr lang="en-GB"/>
              <a:t>Architectural Solution Overview</a:t>
            </a:r>
            <a:endParaRPr/>
          </a:p>
          <a:p>
            <a:pPr marL="457200" lvl="0" indent="-342900" algn="l" rtl="0">
              <a:spcBef>
                <a:spcPts val="0"/>
              </a:spcBef>
              <a:spcAft>
                <a:spcPts val="0"/>
              </a:spcAft>
              <a:buSzPts val="1800"/>
              <a:buAutoNum type="arabicPeriod"/>
            </a:pPr>
            <a:r>
              <a:rPr lang="en-GB"/>
              <a:t>Solution View</a:t>
            </a:r>
            <a:endParaRPr/>
          </a:p>
          <a:p>
            <a:pPr marL="457200" lvl="0" indent="-342900" algn="l" rtl="0">
              <a:spcBef>
                <a:spcPts val="0"/>
              </a:spcBef>
              <a:spcAft>
                <a:spcPts val="0"/>
              </a:spcAft>
              <a:buSzPts val="1800"/>
              <a:buAutoNum type="arabicPeriod"/>
            </a:pPr>
            <a:r>
              <a:rPr lang="en-GB"/>
              <a:t>Budget Comparison</a:t>
            </a:r>
            <a:endParaRPr/>
          </a:p>
          <a:p>
            <a:pPr marL="457200" lvl="0" indent="-342900" algn="l" rtl="0">
              <a:spcBef>
                <a:spcPts val="0"/>
              </a:spcBef>
              <a:spcAft>
                <a:spcPts val="0"/>
              </a:spcAft>
              <a:buSzPts val="1800"/>
              <a:buAutoNum type="arabicPeriod"/>
            </a:pPr>
            <a:r>
              <a:rPr lang="en-GB"/>
              <a:t>Maintainability Design</a:t>
            </a:r>
            <a:endParaRPr/>
          </a:p>
          <a:p>
            <a:pPr marL="457200" lvl="0" indent="-342900" algn="l" rtl="0">
              <a:spcBef>
                <a:spcPts val="0"/>
              </a:spcBef>
              <a:spcAft>
                <a:spcPts val="0"/>
              </a:spcAft>
              <a:buSzPts val="1800"/>
              <a:buAutoNum type="arabicPeriod"/>
            </a:pPr>
            <a:r>
              <a:rPr lang="en-GB"/>
              <a:t>Availability Design</a:t>
            </a:r>
            <a:endParaRPr/>
          </a:p>
          <a:p>
            <a:pPr marL="457200" lvl="0" indent="-342900" algn="l" rtl="0">
              <a:spcBef>
                <a:spcPts val="0"/>
              </a:spcBef>
              <a:spcAft>
                <a:spcPts val="0"/>
              </a:spcAft>
              <a:buSzPts val="1800"/>
              <a:buAutoNum type="arabicPeriod"/>
            </a:pPr>
            <a:r>
              <a:rPr lang="en-GB"/>
              <a:t>Security Design</a:t>
            </a:r>
            <a:endParaRPr/>
          </a:p>
          <a:p>
            <a:pPr marL="457200" lvl="0" indent="-342900" algn="l" rtl="0">
              <a:spcBef>
                <a:spcPts val="0"/>
              </a:spcBef>
              <a:spcAft>
                <a:spcPts val="0"/>
              </a:spcAft>
              <a:buSzPts val="1800"/>
              <a:buAutoNum type="arabicPeriod"/>
            </a:pPr>
            <a:r>
              <a:rPr lang="en-GB"/>
              <a:t>Performance Design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940150" y="0"/>
            <a:ext cx="7263704" cy="500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1206138" y="178200"/>
            <a:ext cx="6731725" cy="462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0" name="Google Shape;190;p35"/>
          <p:cNvGrpSpPr/>
          <p:nvPr/>
        </p:nvGrpSpPr>
        <p:grpSpPr>
          <a:xfrm>
            <a:off x="-138" y="390125"/>
            <a:ext cx="9144273" cy="4363237"/>
            <a:chOff x="940150" y="0"/>
            <a:chExt cx="7263701" cy="3178349"/>
          </a:xfrm>
        </p:grpSpPr>
        <p:pic>
          <p:nvPicPr>
            <p:cNvPr id="191" name="Google Shape;191;p35"/>
            <p:cNvPicPr preferRelativeResize="0"/>
            <p:nvPr/>
          </p:nvPicPr>
          <p:blipFill rotWithShape="1">
            <a:blip r:embed="rId3">
              <a:alphaModFix/>
            </a:blip>
            <a:srcRect b="88139"/>
            <a:stretch/>
          </p:blipFill>
          <p:spPr>
            <a:xfrm>
              <a:off x="940150" y="0"/>
              <a:ext cx="7263701" cy="593874"/>
            </a:xfrm>
            <a:prstGeom prst="rect">
              <a:avLst/>
            </a:prstGeom>
            <a:noFill/>
            <a:ln>
              <a:noFill/>
            </a:ln>
          </p:spPr>
        </p:pic>
        <p:pic>
          <p:nvPicPr>
            <p:cNvPr id="192" name="Google Shape;192;p35"/>
            <p:cNvPicPr preferRelativeResize="0"/>
            <p:nvPr/>
          </p:nvPicPr>
          <p:blipFill rotWithShape="1">
            <a:blip r:embed="rId3">
              <a:alphaModFix/>
            </a:blip>
            <a:srcRect t="48675"/>
            <a:stretch/>
          </p:blipFill>
          <p:spPr>
            <a:xfrm>
              <a:off x="940150" y="608500"/>
              <a:ext cx="7263701" cy="2569849"/>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Frontend Components (Availability)</a:t>
            </a:r>
            <a:endParaRPr/>
          </a:p>
        </p:txBody>
      </p:sp>
      <p:sp>
        <p:nvSpPr>
          <p:cNvPr id="198" name="Google Shape;198;p36"/>
          <p:cNvSpPr txBox="1">
            <a:spLocks noGrp="1"/>
          </p:cNvSpPr>
          <p:nvPr>
            <p:ph type="body" idx="1"/>
          </p:nvPr>
        </p:nvSpPr>
        <p:spPr>
          <a:xfrm>
            <a:off x="311700" y="1281625"/>
            <a:ext cx="47193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Users are redirected by Route53  to CloudFront.</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GB"/>
              <a:t>Cloudfront will retrieve web page display from S3 and will display to user.</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GB"/>
              <a:t>Cached and High Availability.</a:t>
            </a:r>
            <a:endParaRPr/>
          </a:p>
        </p:txBody>
      </p:sp>
      <p:pic>
        <p:nvPicPr>
          <p:cNvPr id="199" name="Google Shape;199;p36"/>
          <p:cNvPicPr preferRelativeResize="0"/>
          <p:nvPr/>
        </p:nvPicPr>
        <p:blipFill>
          <a:blip r:embed="rId3">
            <a:alphaModFix/>
          </a:blip>
          <a:stretch>
            <a:fillRect/>
          </a:stretch>
        </p:blipFill>
        <p:spPr>
          <a:xfrm>
            <a:off x="4886900" y="2067375"/>
            <a:ext cx="4076700" cy="1008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Server Components (Availability)</a:t>
            </a:r>
            <a:endParaRPr/>
          </a:p>
        </p:txBody>
      </p:sp>
      <p:sp>
        <p:nvSpPr>
          <p:cNvPr id="205" name="Google Shape;205;p37"/>
          <p:cNvSpPr txBox="1">
            <a:spLocks noGrp="1"/>
          </p:cNvSpPr>
          <p:nvPr>
            <p:ph type="body" idx="1"/>
          </p:nvPr>
        </p:nvSpPr>
        <p:spPr>
          <a:xfrm>
            <a:off x="1071575" y="1704000"/>
            <a:ext cx="7068600" cy="32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Elastic Beanstalk environments (Managed Service)</a:t>
            </a:r>
            <a:endParaRPr/>
          </a:p>
          <a:p>
            <a:pPr marL="914400" lvl="1" indent="-317500" algn="l" rtl="0">
              <a:spcBef>
                <a:spcPts val="0"/>
              </a:spcBef>
              <a:spcAft>
                <a:spcPts val="0"/>
              </a:spcAft>
              <a:buSzPts val="1400"/>
              <a:buChar char="○"/>
            </a:pPr>
            <a:r>
              <a:rPr lang="en-GB" b="1"/>
              <a:t>Ap-southeast-1</a:t>
            </a:r>
            <a:endParaRPr b="1"/>
          </a:p>
          <a:p>
            <a:pPr marL="914400" lvl="1" indent="-317500" algn="l" rtl="0">
              <a:spcBef>
                <a:spcPts val="0"/>
              </a:spcBef>
              <a:spcAft>
                <a:spcPts val="0"/>
              </a:spcAft>
              <a:buSzPts val="1400"/>
              <a:buChar char="○"/>
            </a:pPr>
            <a:r>
              <a:rPr lang="en-GB" b="1"/>
              <a:t>Ap-northeast-2</a:t>
            </a:r>
            <a:endParaRPr b="1"/>
          </a:p>
          <a:p>
            <a:pPr marL="457200" lvl="0" indent="-342900" algn="l" rtl="0">
              <a:spcBef>
                <a:spcPts val="0"/>
              </a:spcBef>
              <a:spcAft>
                <a:spcPts val="0"/>
              </a:spcAft>
              <a:buSzPts val="1800"/>
              <a:buChar char="●"/>
            </a:pPr>
            <a:r>
              <a:rPr lang="en-GB"/>
              <a:t>Distributes traffic to minimally two availability zones </a:t>
            </a:r>
            <a:endParaRPr/>
          </a:p>
          <a:p>
            <a:pPr marL="914400" lvl="1" indent="-317500" algn="l" rtl="0">
              <a:spcBef>
                <a:spcPts val="0"/>
              </a:spcBef>
              <a:spcAft>
                <a:spcPts val="0"/>
              </a:spcAft>
              <a:buSzPts val="1400"/>
              <a:buChar char="○"/>
            </a:pPr>
            <a:r>
              <a:rPr lang="en-GB"/>
              <a:t>Auto Scaling of EC2 Instances </a:t>
            </a:r>
            <a:endParaRPr/>
          </a:p>
          <a:p>
            <a:pPr marL="914400" lvl="1" indent="-317500" algn="l" rtl="0">
              <a:spcBef>
                <a:spcPts val="0"/>
              </a:spcBef>
              <a:spcAft>
                <a:spcPts val="0"/>
              </a:spcAft>
              <a:buSzPts val="1400"/>
              <a:buChar char="○"/>
            </a:pPr>
            <a:r>
              <a:rPr lang="en-GB"/>
              <a:t>Routing with Application Load Balancer  </a:t>
            </a:r>
            <a:endParaRPr/>
          </a:p>
          <a:p>
            <a:pPr marL="914400" lvl="1" indent="-317500" algn="l" rtl="0">
              <a:spcBef>
                <a:spcPts val="0"/>
              </a:spcBef>
              <a:spcAft>
                <a:spcPts val="0"/>
              </a:spcAft>
              <a:buSzPts val="1400"/>
              <a:buChar char="○"/>
            </a:pPr>
            <a:r>
              <a:rPr lang="en-GB"/>
              <a:t>Health Monitoring in the event of failure</a:t>
            </a:r>
            <a:endParaRPr/>
          </a:p>
          <a:p>
            <a:pPr marL="457200" lvl="0" indent="-342900" algn="l" rtl="0">
              <a:spcBef>
                <a:spcPts val="0"/>
              </a:spcBef>
              <a:spcAft>
                <a:spcPts val="0"/>
              </a:spcAft>
              <a:buSzPts val="1800"/>
              <a:buChar char="●"/>
            </a:pPr>
            <a:r>
              <a:rPr lang="en-GB"/>
              <a:t>Recommendations:</a:t>
            </a:r>
            <a:endParaRPr/>
          </a:p>
          <a:p>
            <a:pPr marL="914400" lvl="1" indent="-317500" algn="l" rtl="0">
              <a:spcBef>
                <a:spcPts val="0"/>
              </a:spcBef>
              <a:spcAft>
                <a:spcPts val="0"/>
              </a:spcAft>
              <a:buSzPts val="1400"/>
              <a:buChar char="○"/>
            </a:pPr>
            <a:r>
              <a:rPr lang="en-GB"/>
              <a:t>ElastiCache (Redis) configured for high availability</a:t>
            </a:r>
            <a:endParaRPr/>
          </a:p>
          <a:p>
            <a:pPr marL="1371600" lvl="2" indent="-317500" algn="l" rtl="0">
              <a:spcBef>
                <a:spcPts val="0"/>
              </a:spcBef>
              <a:spcAft>
                <a:spcPts val="0"/>
              </a:spcAft>
              <a:buSzPts val="1400"/>
              <a:buChar char="■"/>
            </a:pPr>
            <a:r>
              <a:rPr lang="en-GB"/>
              <a:t>Multi-AZ</a:t>
            </a:r>
            <a:endParaRPr/>
          </a:p>
          <a:p>
            <a:pPr marL="1371600" lvl="2" indent="-317500" algn="l" rtl="0">
              <a:spcBef>
                <a:spcPts val="0"/>
              </a:spcBef>
              <a:spcAft>
                <a:spcPts val="0"/>
              </a:spcAft>
              <a:buSzPts val="1400"/>
              <a:buChar char="■"/>
            </a:pPr>
            <a:r>
              <a:rPr lang="en-GB"/>
              <a:t>Automatically fails over to replicas</a:t>
            </a:r>
            <a:endParaRPr/>
          </a:p>
          <a:p>
            <a:pPr marL="0" lvl="0" indent="0" algn="l" rtl="0">
              <a:spcBef>
                <a:spcPts val="1600"/>
              </a:spcBef>
              <a:spcAft>
                <a:spcPts val="0"/>
              </a:spcAft>
              <a:buNone/>
            </a:pP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6" name="Google Shape;206;p37"/>
          <p:cNvPicPr preferRelativeResize="0"/>
          <p:nvPr/>
        </p:nvPicPr>
        <p:blipFill>
          <a:blip r:embed="rId3">
            <a:alphaModFix/>
          </a:blip>
          <a:stretch>
            <a:fillRect/>
          </a:stretch>
        </p:blipFill>
        <p:spPr>
          <a:xfrm>
            <a:off x="275571" y="1147225"/>
            <a:ext cx="8567801" cy="50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Regional Failover</a:t>
            </a:r>
            <a:endParaRPr/>
          </a:p>
        </p:txBody>
      </p:sp>
      <p:sp>
        <p:nvSpPr>
          <p:cNvPr id="212" name="Google Shape;212;p38"/>
          <p:cNvSpPr txBox="1">
            <a:spLocks noGrp="1"/>
          </p:cNvSpPr>
          <p:nvPr>
            <p:ph type="body" idx="1"/>
          </p:nvPr>
        </p:nvSpPr>
        <p:spPr>
          <a:xfrm>
            <a:off x="311700" y="1225225"/>
            <a:ext cx="4025400" cy="341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t>Ap-southeast-1 (Singapore)</a:t>
            </a:r>
            <a:endParaRPr/>
          </a:p>
          <a:p>
            <a:pPr marL="914400" lvl="1" indent="-317500" algn="l" rtl="0">
              <a:spcBef>
                <a:spcPts val="0"/>
              </a:spcBef>
              <a:spcAft>
                <a:spcPts val="0"/>
              </a:spcAft>
              <a:buSzPts val="1400"/>
              <a:buChar char="○"/>
            </a:pPr>
            <a:r>
              <a:rPr lang="en-GB"/>
              <a:t>Primary Region</a:t>
            </a:r>
            <a:endParaRPr/>
          </a:p>
          <a:p>
            <a:pPr marL="457200" lvl="0" indent="-342900" algn="l" rtl="0">
              <a:spcBef>
                <a:spcPts val="0"/>
              </a:spcBef>
              <a:spcAft>
                <a:spcPts val="0"/>
              </a:spcAft>
              <a:buSzPts val="1800"/>
              <a:buChar char="●"/>
            </a:pPr>
            <a:r>
              <a:rPr lang="en-GB" b="1"/>
              <a:t>Ap-northeast-2 (Seoul)</a:t>
            </a:r>
            <a:endParaRPr/>
          </a:p>
          <a:p>
            <a:pPr marL="914400" lvl="1" indent="-317500" algn="l" rtl="0">
              <a:spcBef>
                <a:spcPts val="0"/>
              </a:spcBef>
              <a:spcAft>
                <a:spcPts val="0"/>
              </a:spcAft>
              <a:buSzPts val="1400"/>
              <a:buChar char="○"/>
            </a:pPr>
            <a:r>
              <a:rPr lang="en-GB"/>
              <a:t>Secondary Region</a:t>
            </a:r>
            <a:endParaRPr b="1"/>
          </a:p>
          <a:p>
            <a:pPr marL="457200" lvl="0" indent="-342900" algn="l" rtl="0">
              <a:spcBef>
                <a:spcPts val="0"/>
              </a:spcBef>
              <a:spcAft>
                <a:spcPts val="0"/>
              </a:spcAft>
              <a:buSzPts val="1800"/>
              <a:buChar char="●"/>
            </a:pPr>
            <a:r>
              <a:rPr lang="en-GB" b="1"/>
              <a:t>Route53 (DNS Service)</a:t>
            </a:r>
            <a:endParaRPr b="1"/>
          </a:p>
          <a:p>
            <a:pPr marL="914400" lvl="1" indent="-317500" algn="l" rtl="0">
              <a:spcBef>
                <a:spcPts val="0"/>
              </a:spcBef>
              <a:spcAft>
                <a:spcPts val="0"/>
              </a:spcAft>
              <a:buSzPts val="1400"/>
              <a:buChar char="○"/>
            </a:pPr>
            <a:r>
              <a:rPr lang="en-GB"/>
              <a:t>Health Checks to monitor Elastic Beanstalk </a:t>
            </a:r>
            <a:endParaRPr/>
          </a:p>
          <a:p>
            <a:pPr marL="914400" lvl="1" indent="-317500" algn="l" rtl="0">
              <a:spcBef>
                <a:spcPts val="0"/>
              </a:spcBef>
              <a:spcAft>
                <a:spcPts val="0"/>
              </a:spcAft>
              <a:buSzPts val="1400"/>
              <a:buChar char="○"/>
            </a:pPr>
            <a:r>
              <a:rPr lang="en-GB"/>
              <a:t>Failover to secondary region by routing traffic </a:t>
            </a:r>
            <a:endParaRPr/>
          </a:p>
          <a:p>
            <a:pPr marL="457200" lvl="0" indent="0" algn="l" rtl="0">
              <a:spcBef>
                <a:spcPts val="1600"/>
              </a:spcBef>
              <a:spcAft>
                <a:spcPts val="1600"/>
              </a:spcAft>
              <a:buNone/>
            </a:pPr>
            <a:endParaRPr/>
          </a:p>
        </p:txBody>
      </p:sp>
      <p:pic>
        <p:nvPicPr>
          <p:cNvPr id="213" name="Google Shape;213;p38"/>
          <p:cNvPicPr preferRelativeResize="0"/>
          <p:nvPr/>
        </p:nvPicPr>
        <p:blipFill>
          <a:blip r:embed="rId3">
            <a:alphaModFix/>
          </a:blip>
          <a:stretch>
            <a:fillRect/>
          </a:stretch>
        </p:blipFill>
        <p:spPr>
          <a:xfrm>
            <a:off x="4220950" y="1351325"/>
            <a:ext cx="4923050" cy="2437950"/>
          </a:xfrm>
          <a:prstGeom prst="rect">
            <a:avLst/>
          </a:prstGeom>
          <a:noFill/>
          <a:ln>
            <a:noFill/>
          </a:ln>
        </p:spPr>
      </p:pic>
      <p:pic>
        <p:nvPicPr>
          <p:cNvPr id="214" name="Google Shape;214;p38"/>
          <p:cNvPicPr preferRelativeResize="0"/>
          <p:nvPr/>
        </p:nvPicPr>
        <p:blipFill>
          <a:blip r:embed="rId4">
            <a:alphaModFix/>
          </a:blip>
          <a:stretch>
            <a:fillRect/>
          </a:stretch>
        </p:blipFill>
        <p:spPr>
          <a:xfrm>
            <a:off x="3450" y="4612875"/>
            <a:ext cx="9144001" cy="408500"/>
          </a:xfrm>
          <a:prstGeom prst="rect">
            <a:avLst/>
          </a:prstGeom>
          <a:noFill/>
          <a:ln>
            <a:noFill/>
          </a:ln>
        </p:spPr>
      </p:pic>
      <p:pic>
        <p:nvPicPr>
          <p:cNvPr id="215" name="Google Shape;215;p38"/>
          <p:cNvPicPr preferRelativeResize="0"/>
          <p:nvPr/>
        </p:nvPicPr>
        <p:blipFill>
          <a:blip r:embed="rId5">
            <a:alphaModFix/>
          </a:blip>
          <a:stretch>
            <a:fillRect/>
          </a:stretch>
        </p:blipFill>
        <p:spPr>
          <a:xfrm>
            <a:off x="3450" y="4130673"/>
            <a:ext cx="9144003" cy="4822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311700" y="315925"/>
            <a:ext cx="65232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Database Components (Availability)</a:t>
            </a:r>
            <a:endParaRPr/>
          </a:p>
        </p:txBody>
      </p:sp>
      <p:sp>
        <p:nvSpPr>
          <p:cNvPr id="221" name="Google Shape;221;p39"/>
          <p:cNvSpPr txBox="1">
            <a:spLocks noGrp="1"/>
          </p:cNvSpPr>
          <p:nvPr>
            <p:ph type="body" idx="1"/>
          </p:nvPr>
        </p:nvSpPr>
        <p:spPr>
          <a:xfrm>
            <a:off x="353650" y="1147225"/>
            <a:ext cx="6216000" cy="321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Fully Managed Service Designed for speed, availability and scalability</a:t>
            </a:r>
            <a:endParaRPr/>
          </a:p>
          <a:p>
            <a:pPr marL="457200" lvl="0" indent="-342900" algn="l" rtl="0">
              <a:spcBef>
                <a:spcPts val="0"/>
              </a:spcBef>
              <a:spcAft>
                <a:spcPts val="0"/>
              </a:spcAft>
              <a:buSzPts val="1800"/>
              <a:buChar char="●"/>
            </a:pPr>
            <a:r>
              <a:rPr lang="en-GB"/>
              <a:t>High Availability achieved through Global Database</a:t>
            </a:r>
            <a:endParaRPr/>
          </a:p>
          <a:p>
            <a:pPr marL="914400" lvl="1" indent="-317500" algn="l" rtl="0">
              <a:spcBef>
                <a:spcPts val="0"/>
              </a:spcBef>
              <a:spcAft>
                <a:spcPts val="0"/>
              </a:spcAft>
              <a:buSzPts val="1400"/>
              <a:buChar char="○"/>
            </a:pPr>
            <a:r>
              <a:rPr lang="en-GB"/>
              <a:t>Auto-scaling</a:t>
            </a:r>
            <a:endParaRPr/>
          </a:p>
          <a:p>
            <a:pPr marL="914400" lvl="1" indent="-317500" algn="l" rtl="0">
              <a:spcBef>
                <a:spcPts val="0"/>
              </a:spcBef>
              <a:spcAft>
                <a:spcPts val="0"/>
              </a:spcAft>
              <a:buSzPts val="1400"/>
              <a:buChar char="○"/>
            </a:pPr>
            <a:r>
              <a:rPr lang="en-GB"/>
              <a:t>Distributed</a:t>
            </a:r>
            <a:endParaRPr/>
          </a:p>
          <a:p>
            <a:pPr marL="914400" lvl="1" indent="-317500" algn="l" rtl="0">
              <a:spcBef>
                <a:spcPts val="0"/>
              </a:spcBef>
              <a:spcAft>
                <a:spcPts val="0"/>
              </a:spcAft>
              <a:buSzPts val="1400"/>
              <a:buChar char="○"/>
            </a:pPr>
            <a:r>
              <a:rPr lang="en-GB"/>
              <a:t>Fault-tolerant</a:t>
            </a:r>
            <a:endParaRPr/>
          </a:p>
          <a:p>
            <a:pPr marL="914400" lvl="1" indent="-317500" algn="l" rtl="0">
              <a:spcBef>
                <a:spcPts val="0"/>
              </a:spcBef>
              <a:spcAft>
                <a:spcPts val="0"/>
              </a:spcAft>
              <a:buSzPts val="1400"/>
              <a:buChar char="○"/>
            </a:pPr>
            <a:r>
              <a:rPr lang="en-GB"/>
              <a:t>Self-healing system </a:t>
            </a:r>
            <a:endParaRPr/>
          </a:p>
          <a:p>
            <a:pPr marL="457200" lvl="0" indent="-342900" algn="l" rtl="0">
              <a:spcBef>
                <a:spcPts val="0"/>
              </a:spcBef>
              <a:spcAft>
                <a:spcPts val="0"/>
              </a:spcAft>
              <a:buSzPts val="1800"/>
              <a:buChar char="●"/>
            </a:pPr>
            <a:r>
              <a:rPr lang="en-GB"/>
              <a:t>Implemented both Aurora &amp; Serverless</a:t>
            </a:r>
            <a:endParaRPr/>
          </a:p>
          <a:p>
            <a:pPr marL="914400" lvl="1" indent="-317500" algn="l" rtl="0">
              <a:spcBef>
                <a:spcPts val="0"/>
              </a:spcBef>
              <a:spcAft>
                <a:spcPts val="0"/>
              </a:spcAft>
              <a:buSzPts val="1400"/>
              <a:buChar char="○"/>
            </a:pPr>
            <a:r>
              <a:rPr lang="en-GB"/>
              <a:t>Recommendations: </a:t>
            </a:r>
            <a:r>
              <a:rPr lang="en-GB" b="1"/>
              <a:t>Serverless v2</a:t>
            </a:r>
            <a:endParaRPr b="1"/>
          </a:p>
          <a:p>
            <a:pPr marL="457200" lvl="0" indent="-342900" algn="l" rtl="0">
              <a:spcBef>
                <a:spcPts val="0"/>
              </a:spcBef>
              <a:spcAft>
                <a:spcPts val="0"/>
              </a:spcAft>
              <a:buSzPts val="1800"/>
              <a:buChar char="●"/>
            </a:pPr>
            <a:r>
              <a:rPr lang="en-GB" b="1"/>
              <a:t>AWS Backup</a:t>
            </a:r>
            <a:r>
              <a:rPr lang="en-GB"/>
              <a:t> In unlikely event of downtime </a:t>
            </a:r>
            <a:endParaRPr/>
          </a:p>
        </p:txBody>
      </p:sp>
      <p:pic>
        <p:nvPicPr>
          <p:cNvPr id="222" name="Google Shape;222;p39"/>
          <p:cNvPicPr preferRelativeResize="0"/>
          <p:nvPr/>
        </p:nvPicPr>
        <p:blipFill>
          <a:blip r:embed="rId3">
            <a:alphaModFix/>
          </a:blip>
          <a:stretch>
            <a:fillRect/>
          </a:stretch>
        </p:blipFill>
        <p:spPr>
          <a:xfrm>
            <a:off x="7327026" y="48800"/>
            <a:ext cx="1794550" cy="1801150"/>
          </a:xfrm>
          <a:prstGeom prst="rect">
            <a:avLst/>
          </a:prstGeom>
          <a:noFill/>
          <a:ln>
            <a:noFill/>
          </a:ln>
        </p:spPr>
      </p:pic>
      <p:pic>
        <p:nvPicPr>
          <p:cNvPr id="223" name="Google Shape;223;p39"/>
          <p:cNvPicPr preferRelativeResize="0"/>
          <p:nvPr/>
        </p:nvPicPr>
        <p:blipFill>
          <a:blip r:embed="rId4">
            <a:alphaModFix/>
          </a:blip>
          <a:stretch>
            <a:fillRect/>
          </a:stretch>
        </p:blipFill>
        <p:spPr>
          <a:xfrm>
            <a:off x="6842400" y="3783225"/>
            <a:ext cx="2308950" cy="1298774"/>
          </a:xfrm>
          <a:prstGeom prst="rect">
            <a:avLst/>
          </a:prstGeom>
          <a:noFill/>
          <a:ln>
            <a:noFill/>
          </a:ln>
        </p:spPr>
      </p:pic>
      <p:pic>
        <p:nvPicPr>
          <p:cNvPr id="224" name="Google Shape;224;p39"/>
          <p:cNvPicPr preferRelativeResize="0"/>
          <p:nvPr/>
        </p:nvPicPr>
        <p:blipFill>
          <a:blip r:embed="rId5">
            <a:alphaModFix/>
          </a:blip>
          <a:stretch>
            <a:fillRect/>
          </a:stretch>
        </p:blipFill>
        <p:spPr>
          <a:xfrm>
            <a:off x="6835050" y="2907575"/>
            <a:ext cx="2308950" cy="875650"/>
          </a:xfrm>
          <a:prstGeom prst="rect">
            <a:avLst/>
          </a:prstGeom>
          <a:noFill/>
          <a:ln>
            <a:noFill/>
          </a:ln>
        </p:spPr>
      </p:pic>
      <p:pic>
        <p:nvPicPr>
          <p:cNvPr id="225" name="Google Shape;225;p39"/>
          <p:cNvPicPr preferRelativeResize="0"/>
          <p:nvPr/>
        </p:nvPicPr>
        <p:blipFill>
          <a:blip r:embed="rId6">
            <a:alphaModFix/>
          </a:blip>
          <a:stretch>
            <a:fillRect/>
          </a:stretch>
        </p:blipFill>
        <p:spPr>
          <a:xfrm>
            <a:off x="6835050" y="1929805"/>
            <a:ext cx="2308950" cy="9777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Security Design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Confidentiality</a:t>
            </a:r>
            <a:endParaRPr/>
          </a:p>
        </p:txBody>
      </p:sp>
      <p:sp>
        <p:nvSpPr>
          <p:cNvPr id="236" name="Google Shape;236;p4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Threat: </a:t>
            </a:r>
            <a:r>
              <a:rPr lang="en-GB" b="1"/>
              <a:t>Packet Sniffing</a:t>
            </a:r>
            <a:endParaRPr b="1"/>
          </a:p>
          <a:p>
            <a:pPr marL="0" lvl="0" indent="0" algn="l" rtl="0">
              <a:spcBef>
                <a:spcPts val="0"/>
              </a:spcBef>
              <a:spcAft>
                <a:spcPts val="0"/>
              </a:spcAft>
              <a:buClr>
                <a:schemeClr val="dk1"/>
              </a:buClr>
              <a:buSzPts val="1100"/>
              <a:buFont typeface="Arial"/>
              <a:buNone/>
            </a:pPr>
            <a:r>
              <a:rPr lang="en-GB" i="1"/>
              <a:t>Packets sent via HTTP are not encrypted; Attackers can easily sniff for sensitive data transmitted in these packets.</a:t>
            </a:r>
            <a:endParaRPr i="1"/>
          </a:p>
          <a:p>
            <a:pPr marL="0" lvl="0" indent="0" algn="l" rtl="0">
              <a:spcBef>
                <a:spcPts val="1600"/>
              </a:spcBef>
              <a:spcAft>
                <a:spcPts val="0"/>
              </a:spcAft>
              <a:buNone/>
            </a:pPr>
            <a:r>
              <a:rPr lang="en-GB"/>
              <a:t>Assets: </a:t>
            </a:r>
            <a:r>
              <a:rPr lang="en-GB" b="1"/>
              <a:t>Amazon S3</a:t>
            </a:r>
            <a:r>
              <a:rPr lang="en-GB"/>
              <a:t>, </a:t>
            </a:r>
            <a:r>
              <a:rPr lang="en-GB" b="1"/>
              <a:t>Amazon EC2</a:t>
            </a:r>
            <a:endParaRPr b="1"/>
          </a:p>
          <a:p>
            <a:pPr marL="0" lvl="0" indent="0" algn="l" rtl="0">
              <a:spcBef>
                <a:spcPts val="1600"/>
              </a:spcBef>
              <a:spcAft>
                <a:spcPts val="1600"/>
              </a:spcAft>
              <a:buNone/>
            </a:pPr>
            <a:r>
              <a:rPr lang="en-GB"/>
              <a:t>Mitigation: Using </a:t>
            </a:r>
            <a:r>
              <a:rPr lang="en-GB" b="1"/>
              <a:t>HTTPS protocol</a:t>
            </a:r>
            <a:r>
              <a:rPr lang="en-GB"/>
              <a:t> for automatic encryption of network packets to thwart sniffing attacks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Confidentiality</a:t>
            </a:r>
            <a:endParaRPr/>
          </a:p>
        </p:txBody>
      </p:sp>
      <p:sp>
        <p:nvSpPr>
          <p:cNvPr id="242" name="Google Shape;242;p4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Threat: </a:t>
            </a:r>
            <a:r>
              <a:rPr lang="en-GB" b="1"/>
              <a:t>SSL Strip</a:t>
            </a:r>
            <a:endParaRPr b="1"/>
          </a:p>
          <a:p>
            <a:pPr marL="0" lvl="0" indent="0" algn="l" rtl="0">
              <a:spcBef>
                <a:spcPts val="0"/>
              </a:spcBef>
              <a:spcAft>
                <a:spcPts val="0"/>
              </a:spcAft>
              <a:buNone/>
            </a:pPr>
            <a:r>
              <a:rPr lang="en-GB" i="1"/>
              <a:t>SSL stripping allows attackers to force a unencrypted response from the server by hijacking packets and sending them to its respective HTTP endpoint. As packets sent over HTTP are not encrypted, sensitive data can be leaked this way.</a:t>
            </a:r>
            <a:endParaRPr i="1"/>
          </a:p>
          <a:p>
            <a:pPr marL="0" lvl="0" indent="0" algn="l" rtl="0">
              <a:spcBef>
                <a:spcPts val="1600"/>
              </a:spcBef>
              <a:spcAft>
                <a:spcPts val="0"/>
              </a:spcAft>
              <a:buNone/>
            </a:pPr>
            <a:r>
              <a:rPr lang="en-GB"/>
              <a:t>Assets: </a:t>
            </a:r>
            <a:r>
              <a:rPr lang="en-GB" b="1"/>
              <a:t>Amazon S3</a:t>
            </a:r>
            <a:r>
              <a:rPr lang="en-GB"/>
              <a:t>, </a:t>
            </a:r>
            <a:r>
              <a:rPr lang="en-GB" b="1"/>
              <a:t>Amazon EC2</a:t>
            </a:r>
            <a:endParaRPr b="1"/>
          </a:p>
          <a:p>
            <a:pPr marL="0" lvl="0" indent="0" algn="l" rtl="0">
              <a:spcBef>
                <a:spcPts val="1600"/>
              </a:spcBef>
              <a:spcAft>
                <a:spcPts val="1600"/>
              </a:spcAft>
              <a:buNone/>
            </a:pPr>
            <a:r>
              <a:rPr lang="en-GB"/>
              <a:t>Mitigation: Automatic HTTPS redirection forces all connections to the server to only be HTTPS connections. Since data transmitted through HTTPS is encrypted by default, attackers will not be able to view the data being transmitted.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Business Needs</a:t>
            </a:r>
            <a:endParaRPr/>
          </a:p>
        </p:txBody>
      </p:sp>
      <p:graphicFrame>
        <p:nvGraphicFramePr>
          <p:cNvPr id="81" name="Google Shape;81;p16"/>
          <p:cNvGraphicFramePr/>
          <p:nvPr/>
        </p:nvGraphicFramePr>
        <p:xfrm>
          <a:off x="409400" y="1279900"/>
          <a:ext cx="8325175" cy="3114375"/>
        </p:xfrm>
        <a:graphic>
          <a:graphicData uri="http://schemas.openxmlformats.org/drawingml/2006/table">
            <a:tbl>
              <a:tblPr bandRow="1">
                <a:noFill/>
                <a:tableStyleId>{2E614E5C-F12D-440B-B291-F36A4E4E45D8}</a:tableStyleId>
              </a:tblPr>
              <a:tblGrid>
                <a:gridCol w="2543100">
                  <a:extLst>
                    <a:ext uri="{9D8B030D-6E8A-4147-A177-3AD203B41FA5}">
                      <a16:colId xmlns:a16="http://schemas.microsoft.com/office/drawing/2014/main" val="20000"/>
                    </a:ext>
                  </a:extLst>
                </a:gridCol>
                <a:gridCol w="2685700">
                  <a:extLst>
                    <a:ext uri="{9D8B030D-6E8A-4147-A177-3AD203B41FA5}">
                      <a16:colId xmlns:a16="http://schemas.microsoft.com/office/drawing/2014/main" val="20001"/>
                    </a:ext>
                  </a:extLst>
                </a:gridCol>
                <a:gridCol w="3096375">
                  <a:extLst>
                    <a:ext uri="{9D8B030D-6E8A-4147-A177-3AD203B41FA5}">
                      <a16:colId xmlns:a16="http://schemas.microsoft.com/office/drawing/2014/main" val="20002"/>
                    </a:ext>
                  </a:extLst>
                </a:gridCol>
              </a:tblGrid>
              <a:tr h="622875">
                <a:tc>
                  <a:txBody>
                    <a:bodyPr/>
                    <a:lstStyle/>
                    <a:p>
                      <a:pPr marL="0" lvl="0" indent="0" algn="ctr" rtl="0">
                        <a:spcBef>
                          <a:spcPts val="0"/>
                        </a:spcBef>
                        <a:spcAft>
                          <a:spcPts val="0"/>
                        </a:spcAft>
                        <a:buNone/>
                      </a:pPr>
                      <a:r>
                        <a:rPr lang="en-GB" sz="1600" b="1">
                          <a:latin typeface="Calibri"/>
                          <a:ea typeface="Calibri"/>
                          <a:cs typeface="Calibri"/>
                          <a:sym typeface="Calibri"/>
                        </a:rPr>
                        <a:t>Stakeholder</a:t>
                      </a:r>
                      <a:endParaRPr sz="1600" b="1">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b="1">
                          <a:latin typeface="Calibri"/>
                          <a:ea typeface="Calibri"/>
                          <a:cs typeface="Calibri"/>
                          <a:sym typeface="Calibri"/>
                        </a:rPr>
                        <a:t>Stakeholder Description</a:t>
                      </a:r>
                      <a:endParaRPr sz="1600" b="1">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b="1">
                          <a:latin typeface="Calibri"/>
                          <a:ea typeface="Calibri"/>
                          <a:cs typeface="Calibri"/>
                          <a:sym typeface="Calibri"/>
                        </a:rPr>
                        <a:t>Permissions </a:t>
                      </a:r>
                      <a:endParaRPr sz="1600" b="1">
                        <a:latin typeface="Calibri"/>
                        <a:ea typeface="Calibri"/>
                        <a:cs typeface="Calibri"/>
                        <a:sym typeface="Calibri"/>
                      </a:endParaRPr>
                    </a:p>
                  </a:txBody>
                  <a:tcPr marL="68575" marR="68575" marT="0" marB="0" anchor="ctr"/>
                </a:tc>
                <a:extLst>
                  <a:ext uri="{0D108BD9-81ED-4DB2-BD59-A6C34878D82A}">
                    <a16:rowId xmlns:a16="http://schemas.microsoft.com/office/drawing/2014/main" val="10000"/>
                  </a:ext>
                </a:extLst>
              </a:tr>
              <a:tr h="1245750">
                <a:tc>
                  <a:txBody>
                    <a:bodyPr/>
                    <a:lstStyle/>
                    <a:p>
                      <a:pPr marL="0" lvl="0" indent="0" algn="ctr" rtl="0">
                        <a:spcBef>
                          <a:spcPts val="0"/>
                        </a:spcBef>
                        <a:spcAft>
                          <a:spcPts val="0"/>
                        </a:spcAft>
                        <a:buNone/>
                      </a:pPr>
                      <a:r>
                        <a:rPr lang="en-GB" sz="1600">
                          <a:latin typeface="Calibri"/>
                          <a:ea typeface="Calibri"/>
                          <a:cs typeface="Calibri"/>
                          <a:sym typeface="Calibri"/>
                        </a:rPr>
                        <a:t>Ascenda Loyalty</a:t>
                      </a:r>
                      <a:endParaRPr sz="1600">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a:latin typeface="Calibri"/>
                          <a:ea typeface="Calibri"/>
                          <a:cs typeface="Calibri"/>
                          <a:sym typeface="Calibri"/>
                        </a:rPr>
                        <a:t>Provides banks with a turn-key solution for a </a:t>
                      </a:r>
                      <a:r>
                        <a:rPr lang="en-GB" sz="1600" b="1">
                          <a:latin typeface="Calibri"/>
                          <a:ea typeface="Calibri"/>
                          <a:cs typeface="Calibri"/>
                          <a:sym typeface="Calibri"/>
                        </a:rPr>
                        <a:t>loyalty points processing platform </a:t>
                      </a:r>
                      <a:endParaRPr sz="1600" b="1">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a:latin typeface="Calibri"/>
                          <a:ea typeface="Calibri"/>
                          <a:cs typeface="Calibri"/>
                          <a:sym typeface="Calibri"/>
                        </a:rPr>
                        <a:t>Read/Write permission to API Gateway</a:t>
                      </a:r>
                      <a:endParaRPr sz="1600">
                        <a:latin typeface="Calibri"/>
                        <a:ea typeface="Calibri"/>
                        <a:cs typeface="Calibri"/>
                        <a:sym typeface="Calibri"/>
                      </a:endParaRPr>
                    </a:p>
                    <a:p>
                      <a:pPr marL="0" lvl="0" indent="0" algn="ctr" rtl="0">
                        <a:spcBef>
                          <a:spcPts val="0"/>
                        </a:spcBef>
                        <a:spcAft>
                          <a:spcPts val="0"/>
                        </a:spcAft>
                        <a:buNone/>
                      </a:pPr>
                      <a:endParaRPr sz="1600">
                        <a:latin typeface="Calibri"/>
                        <a:ea typeface="Calibri"/>
                        <a:cs typeface="Calibri"/>
                        <a:sym typeface="Calibri"/>
                      </a:endParaRPr>
                    </a:p>
                    <a:p>
                      <a:pPr marL="0" lvl="0" indent="0" algn="ctr" rtl="0">
                        <a:spcBef>
                          <a:spcPts val="0"/>
                        </a:spcBef>
                        <a:spcAft>
                          <a:spcPts val="0"/>
                        </a:spcAft>
                        <a:buNone/>
                      </a:pPr>
                      <a:r>
                        <a:rPr lang="en-GB" sz="1600">
                          <a:latin typeface="Calibri"/>
                          <a:ea typeface="Calibri"/>
                          <a:cs typeface="Calibri"/>
                          <a:sym typeface="Calibri"/>
                        </a:rPr>
                        <a:t>Write access to RDS</a:t>
                      </a:r>
                      <a:endParaRPr sz="1600">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622875">
                <a:tc>
                  <a:txBody>
                    <a:bodyPr/>
                    <a:lstStyle/>
                    <a:p>
                      <a:pPr marL="0" lvl="0" indent="0" algn="ctr" rtl="0">
                        <a:spcBef>
                          <a:spcPts val="0"/>
                        </a:spcBef>
                        <a:spcAft>
                          <a:spcPts val="0"/>
                        </a:spcAft>
                        <a:buNone/>
                      </a:pPr>
                      <a:r>
                        <a:rPr lang="en-GB" sz="1600">
                          <a:latin typeface="Calibri"/>
                          <a:ea typeface="Calibri"/>
                          <a:cs typeface="Calibri"/>
                          <a:sym typeface="Calibri"/>
                        </a:rPr>
                        <a:t>Banks</a:t>
                      </a:r>
                      <a:endParaRPr sz="1600">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b="1">
                          <a:latin typeface="Calibri"/>
                          <a:ea typeface="Calibri"/>
                          <a:cs typeface="Calibri"/>
                          <a:sym typeface="Calibri"/>
                        </a:rPr>
                        <a:t>Upload</a:t>
                      </a:r>
                      <a:r>
                        <a:rPr lang="en-GB" sz="1600">
                          <a:latin typeface="Calibri"/>
                          <a:ea typeface="Calibri"/>
                          <a:cs typeface="Calibri"/>
                          <a:sym typeface="Calibri"/>
                        </a:rPr>
                        <a:t> customers transaction details daily</a:t>
                      </a:r>
                      <a:endParaRPr sz="1600">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a:latin typeface="Calibri"/>
                          <a:ea typeface="Calibri"/>
                          <a:cs typeface="Calibri"/>
                          <a:sym typeface="Calibri"/>
                        </a:rPr>
                        <a:t>Write access to RDS</a:t>
                      </a:r>
                      <a:endParaRPr sz="1600">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622875">
                <a:tc>
                  <a:txBody>
                    <a:bodyPr/>
                    <a:lstStyle/>
                    <a:p>
                      <a:pPr marL="0" lvl="0" indent="0" algn="ctr" rtl="0">
                        <a:spcBef>
                          <a:spcPts val="0"/>
                        </a:spcBef>
                        <a:spcAft>
                          <a:spcPts val="0"/>
                        </a:spcAft>
                        <a:buNone/>
                      </a:pPr>
                      <a:r>
                        <a:rPr lang="en-GB" sz="1600">
                          <a:latin typeface="Calibri"/>
                          <a:ea typeface="Calibri"/>
                          <a:cs typeface="Calibri"/>
                          <a:sym typeface="Calibri"/>
                        </a:rPr>
                        <a:t>Customers (Bank users)</a:t>
                      </a:r>
                      <a:endParaRPr sz="1600">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b="1">
                          <a:latin typeface="Calibri"/>
                          <a:ea typeface="Calibri"/>
                          <a:cs typeface="Calibri"/>
                          <a:sym typeface="Calibri"/>
                        </a:rPr>
                        <a:t>View </a:t>
                      </a:r>
                      <a:r>
                        <a:rPr lang="en-GB" sz="1600">
                          <a:latin typeface="Calibri"/>
                          <a:ea typeface="Calibri"/>
                          <a:cs typeface="Calibri"/>
                          <a:sym typeface="Calibri"/>
                        </a:rPr>
                        <a:t>benefits for each eligible transaction</a:t>
                      </a:r>
                      <a:endParaRPr sz="1600">
                        <a:latin typeface="Calibri"/>
                        <a:ea typeface="Calibri"/>
                        <a:cs typeface="Calibri"/>
                        <a:sym typeface="Calibri"/>
                      </a:endParaRPr>
                    </a:p>
                  </a:txBody>
                  <a:tcPr marL="68575" marR="68575" marT="0" marB="0" anchor="ctr"/>
                </a:tc>
                <a:tc>
                  <a:txBody>
                    <a:bodyPr/>
                    <a:lstStyle/>
                    <a:p>
                      <a:pPr marL="0" lvl="0" indent="0" algn="ctr" rtl="0">
                        <a:spcBef>
                          <a:spcPts val="0"/>
                        </a:spcBef>
                        <a:spcAft>
                          <a:spcPts val="0"/>
                        </a:spcAft>
                        <a:buNone/>
                      </a:pPr>
                      <a:r>
                        <a:rPr lang="en-GB" sz="1600">
                          <a:latin typeface="Calibri"/>
                          <a:ea typeface="Calibri"/>
                          <a:cs typeface="Calibri"/>
                          <a:sym typeface="Calibri"/>
                        </a:rPr>
                        <a:t>Read permission to CloudFront</a:t>
                      </a:r>
                      <a:endParaRPr sz="1600">
                        <a:latin typeface="Calibri"/>
                        <a:ea typeface="Calibri"/>
                        <a:cs typeface="Calibri"/>
                        <a:sym typeface="Calibri"/>
                      </a:endParaRPr>
                    </a:p>
                  </a:txBody>
                  <a:tcPr marL="68575" marR="68575"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Availability</a:t>
            </a:r>
            <a:endParaRPr/>
          </a:p>
        </p:txBody>
      </p:sp>
      <p:sp>
        <p:nvSpPr>
          <p:cNvPr id="248" name="Google Shape;248;p4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Potential Threat: </a:t>
            </a:r>
            <a:r>
              <a:rPr lang="en-GB" b="1"/>
              <a:t>Distributed Denial of Service (DDoS)</a:t>
            </a:r>
            <a:endParaRPr b="1"/>
          </a:p>
          <a:p>
            <a:pPr marL="0" lvl="0" indent="0" algn="l" rtl="0">
              <a:spcBef>
                <a:spcPts val="0"/>
              </a:spcBef>
              <a:spcAft>
                <a:spcPts val="0"/>
              </a:spcAft>
              <a:buClr>
                <a:schemeClr val="dk1"/>
              </a:buClr>
              <a:buSzPts val="1100"/>
              <a:buFont typeface="Arial"/>
              <a:buNone/>
            </a:pPr>
            <a:r>
              <a:rPr lang="en-GB" i="1"/>
              <a:t>As the API gateway is exposed to the internet, attackers can flood the endpoints with request to overload the servers, causing a denial of service.</a:t>
            </a:r>
            <a:endParaRPr i="1"/>
          </a:p>
          <a:p>
            <a:pPr marL="0" lvl="0" indent="0" algn="l" rtl="0">
              <a:spcBef>
                <a:spcPts val="1600"/>
              </a:spcBef>
              <a:spcAft>
                <a:spcPts val="0"/>
              </a:spcAft>
              <a:buClr>
                <a:schemeClr val="dk1"/>
              </a:buClr>
              <a:buSzPts val="1100"/>
              <a:buFont typeface="Arial"/>
              <a:buNone/>
            </a:pPr>
            <a:r>
              <a:rPr lang="en-GB"/>
              <a:t>Assets: </a:t>
            </a:r>
            <a:r>
              <a:rPr lang="en-GB" b="1"/>
              <a:t>Amazon S3</a:t>
            </a:r>
            <a:endParaRPr b="1"/>
          </a:p>
          <a:p>
            <a:pPr marL="0" lvl="0" indent="0" algn="l" rtl="0">
              <a:spcBef>
                <a:spcPts val="1600"/>
              </a:spcBef>
              <a:spcAft>
                <a:spcPts val="1600"/>
              </a:spcAft>
              <a:buClr>
                <a:schemeClr val="dk1"/>
              </a:buClr>
              <a:buSzPts val="1100"/>
              <a:buFont typeface="Arial"/>
              <a:buNone/>
            </a:pPr>
            <a:r>
              <a:rPr lang="en-GB"/>
              <a:t>Mitigation: </a:t>
            </a:r>
            <a:r>
              <a:rPr lang="en-GB" b="1"/>
              <a:t>AWS Shield</a:t>
            </a:r>
            <a:r>
              <a:rPr lang="en-GB"/>
              <a:t> provides always-on detection and automatic inline mitigations against DDoS attacks.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Authenticity</a:t>
            </a:r>
            <a:endParaRPr/>
          </a:p>
        </p:txBody>
      </p:sp>
      <p:sp>
        <p:nvSpPr>
          <p:cNvPr id="254" name="Google Shape;254;p4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Threat: </a:t>
            </a:r>
            <a:r>
              <a:rPr lang="en-GB" b="1"/>
              <a:t>SQL Injection</a:t>
            </a:r>
            <a:endParaRPr b="1"/>
          </a:p>
          <a:p>
            <a:pPr marL="0" lvl="0" indent="0" algn="l" rtl="0">
              <a:spcBef>
                <a:spcPts val="0"/>
              </a:spcBef>
              <a:spcAft>
                <a:spcPts val="0"/>
              </a:spcAft>
              <a:buNone/>
            </a:pPr>
            <a:r>
              <a:rPr lang="en-GB" i="1"/>
              <a:t>Allowing SQL injection attacks will leave the database vulnerable to unauthorised access. Attackers who do not have the credentials to the database are able to view and even modify the data in the database using this attack.</a:t>
            </a:r>
            <a:endParaRPr i="1"/>
          </a:p>
          <a:p>
            <a:pPr marL="0" lvl="0" indent="0" algn="l" rtl="0">
              <a:spcBef>
                <a:spcPts val="1600"/>
              </a:spcBef>
              <a:spcAft>
                <a:spcPts val="0"/>
              </a:spcAft>
              <a:buNone/>
            </a:pPr>
            <a:r>
              <a:rPr lang="en-GB"/>
              <a:t>Assets: </a:t>
            </a:r>
            <a:r>
              <a:rPr lang="en-GB" b="1"/>
              <a:t>Amazon S3</a:t>
            </a:r>
            <a:endParaRPr b="1"/>
          </a:p>
          <a:p>
            <a:pPr marL="0" lvl="0" indent="0" algn="l" rtl="0">
              <a:spcBef>
                <a:spcPts val="1600"/>
              </a:spcBef>
              <a:spcAft>
                <a:spcPts val="1600"/>
              </a:spcAft>
              <a:buNone/>
            </a:pPr>
            <a:r>
              <a:rPr lang="en-GB"/>
              <a:t>Mitigation: </a:t>
            </a:r>
            <a:r>
              <a:rPr lang="en-GB" b="1"/>
              <a:t>AWS WAF </a:t>
            </a:r>
            <a:r>
              <a:rPr lang="en-GB"/>
              <a:t>protects against SQL injection attacks by using SQL injection match conditions. If a request contains malicious SQL code, the request will be automatically blocked.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Authenticity</a:t>
            </a:r>
            <a:endParaRPr/>
          </a:p>
        </p:txBody>
      </p:sp>
      <p:sp>
        <p:nvSpPr>
          <p:cNvPr id="260" name="Google Shape;260;p4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Potential Threat: </a:t>
            </a:r>
            <a:r>
              <a:rPr lang="en-GB" b="1"/>
              <a:t>Unauthorised access</a:t>
            </a:r>
            <a:endParaRPr b="1"/>
          </a:p>
          <a:p>
            <a:pPr marL="0" lvl="0" indent="0" algn="l" rtl="0">
              <a:spcBef>
                <a:spcPts val="0"/>
              </a:spcBef>
              <a:spcAft>
                <a:spcPts val="0"/>
              </a:spcAft>
              <a:buNone/>
            </a:pPr>
            <a:r>
              <a:rPr lang="en-GB" i="1"/>
              <a:t>Without the use of API keys or implementing proper access controls, any unauthorised individual will be able to access and modify the data stored in the database through the unprotected API endpoints.</a:t>
            </a:r>
            <a:endParaRPr i="1"/>
          </a:p>
          <a:p>
            <a:pPr marL="0" lvl="0" indent="0" algn="l" rtl="0">
              <a:spcBef>
                <a:spcPts val="1600"/>
              </a:spcBef>
              <a:spcAft>
                <a:spcPts val="0"/>
              </a:spcAft>
              <a:buNone/>
            </a:pPr>
            <a:r>
              <a:rPr lang="en-GB"/>
              <a:t>Assets: </a:t>
            </a:r>
            <a:r>
              <a:rPr lang="en-GB" b="1"/>
              <a:t>Amazon S3</a:t>
            </a:r>
            <a:endParaRPr b="1"/>
          </a:p>
          <a:p>
            <a:pPr marL="0" lvl="0" indent="0" algn="l" rtl="0">
              <a:spcBef>
                <a:spcPts val="1600"/>
              </a:spcBef>
              <a:spcAft>
                <a:spcPts val="1600"/>
              </a:spcAft>
              <a:buNone/>
            </a:pPr>
            <a:r>
              <a:rPr lang="en-GB"/>
              <a:t>Mitigation: Configuring </a:t>
            </a:r>
            <a:r>
              <a:rPr lang="en-GB" b="1"/>
              <a:t>Security Groups, Access Control Lists</a:t>
            </a:r>
            <a:r>
              <a:rPr lang="en-GB"/>
              <a:t> in AWS and using </a:t>
            </a:r>
            <a:r>
              <a:rPr lang="en-GB" b="1"/>
              <a:t>API Keys </a:t>
            </a:r>
            <a:r>
              <a:rPr lang="en-GB"/>
              <a:t>will allow only authorised users to access and modify the data retrieved from the API.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266" name="Google Shape;266;p4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Security Groups</a:t>
            </a:r>
            <a:endParaRPr b="1"/>
          </a:p>
          <a:p>
            <a:pPr marL="0" lvl="0" indent="0" algn="l" rtl="0">
              <a:spcBef>
                <a:spcPts val="1600"/>
              </a:spcBef>
              <a:spcAft>
                <a:spcPts val="1600"/>
              </a:spcAft>
              <a:buNone/>
            </a:pPr>
            <a:r>
              <a:rPr lang="en-GB"/>
              <a:t>Inbound</a:t>
            </a:r>
            <a:endParaRPr/>
          </a:p>
        </p:txBody>
      </p:sp>
      <p:pic>
        <p:nvPicPr>
          <p:cNvPr id="267" name="Google Shape;267;p46"/>
          <p:cNvPicPr preferRelativeResize="0"/>
          <p:nvPr/>
        </p:nvPicPr>
        <p:blipFill>
          <a:blip r:embed="rId3">
            <a:alphaModFix/>
          </a:blip>
          <a:stretch>
            <a:fillRect/>
          </a:stretch>
        </p:blipFill>
        <p:spPr>
          <a:xfrm>
            <a:off x="466000" y="2220525"/>
            <a:ext cx="8211999" cy="2462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273" name="Google Shape;273;p4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Security Groups</a:t>
            </a:r>
            <a:endParaRPr b="1"/>
          </a:p>
          <a:p>
            <a:pPr marL="0" lvl="0" indent="0" algn="l" rtl="0">
              <a:spcBef>
                <a:spcPts val="1600"/>
              </a:spcBef>
              <a:spcAft>
                <a:spcPts val="1600"/>
              </a:spcAft>
              <a:buNone/>
            </a:pPr>
            <a:r>
              <a:rPr lang="en-GB"/>
              <a:t>Outbound</a:t>
            </a:r>
            <a:endParaRPr/>
          </a:p>
        </p:txBody>
      </p:sp>
      <p:pic>
        <p:nvPicPr>
          <p:cNvPr id="274" name="Google Shape;274;p47"/>
          <p:cNvPicPr preferRelativeResize="0"/>
          <p:nvPr/>
        </p:nvPicPr>
        <p:blipFill>
          <a:blip r:embed="rId3">
            <a:alphaModFix/>
          </a:blip>
          <a:stretch>
            <a:fillRect/>
          </a:stretch>
        </p:blipFill>
        <p:spPr>
          <a:xfrm>
            <a:off x="470675" y="2196700"/>
            <a:ext cx="8202650" cy="2068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280" name="Google Shape;280;p4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Access Control List</a:t>
            </a:r>
            <a:endParaRPr b="1"/>
          </a:p>
          <a:p>
            <a:pPr marL="0" lvl="0" indent="0" algn="l" rtl="0">
              <a:spcBef>
                <a:spcPts val="1600"/>
              </a:spcBef>
              <a:spcAft>
                <a:spcPts val="1600"/>
              </a:spcAft>
              <a:buNone/>
            </a:pPr>
            <a:r>
              <a:rPr lang="en-GB"/>
              <a:t>Inbound</a:t>
            </a:r>
            <a:endParaRPr/>
          </a:p>
        </p:txBody>
      </p:sp>
      <p:pic>
        <p:nvPicPr>
          <p:cNvPr id="281" name="Google Shape;281;p48"/>
          <p:cNvPicPr preferRelativeResize="0"/>
          <p:nvPr/>
        </p:nvPicPr>
        <p:blipFill>
          <a:blip r:embed="rId3">
            <a:alphaModFix/>
          </a:blip>
          <a:stretch>
            <a:fillRect/>
          </a:stretch>
        </p:blipFill>
        <p:spPr>
          <a:xfrm>
            <a:off x="429800" y="2209800"/>
            <a:ext cx="8284375" cy="221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287" name="Google Shape;287;p4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Access Control List</a:t>
            </a:r>
            <a:endParaRPr b="1"/>
          </a:p>
          <a:p>
            <a:pPr marL="0" lvl="0" indent="0" algn="l" rtl="0">
              <a:spcBef>
                <a:spcPts val="1600"/>
              </a:spcBef>
              <a:spcAft>
                <a:spcPts val="1600"/>
              </a:spcAft>
              <a:buNone/>
            </a:pPr>
            <a:r>
              <a:rPr lang="en-GB"/>
              <a:t>Outbound</a:t>
            </a:r>
            <a:endParaRPr/>
          </a:p>
        </p:txBody>
      </p:sp>
      <p:pic>
        <p:nvPicPr>
          <p:cNvPr id="288" name="Google Shape;288;p49"/>
          <p:cNvPicPr preferRelativeResize="0"/>
          <p:nvPr/>
        </p:nvPicPr>
        <p:blipFill>
          <a:blip r:embed="rId3">
            <a:alphaModFix/>
          </a:blip>
          <a:stretch>
            <a:fillRect/>
          </a:stretch>
        </p:blipFill>
        <p:spPr>
          <a:xfrm>
            <a:off x="403263" y="2252675"/>
            <a:ext cx="8337475" cy="2215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294" name="Google Shape;294;p5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Subnet Configuration</a:t>
            </a:r>
            <a:endParaRPr b="1"/>
          </a:p>
          <a:p>
            <a:pPr marL="0" lvl="0" indent="0" algn="l" rtl="0">
              <a:spcBef>
                <a:spcPts val="1600"/>
              </a:spcBef>
              <a:spcAft>
                <a:spcPts val="1600"/>
              </a:spcAft>
              <a:buNone/>
            </a:pPr>
            <a:r>
              <a:rPr lang="en-GB"/>
              <a:t>Subnets</a:t>
            </a:r>
            <a:endParaRPr/>
          </a:p>
        </p:txBody>
      </p:sp>
      <p:pic>
        <p:nvPicPr>
          <p:cNvPr id="295" name="Google Shape;295;p50"/>
          <p:cNvPicPr preferRelativeResize="0"/>
          <p:nvPr/>
        </p:nvPicPr>
        <p:blipFill>
          <a:blip r:embed="rId3">
            <a:alphaModFix/>
          </a:blip>
          <a:stretch>
            <a:fillRect/>
          </a:stretch>
        </p:blipFill>
        <p:spPr>
          <a:xfrm>
            <a:off x="463550" y="2349125"/>
            <a:ext cx="8216899" cy="1497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301" name="Google Shape;301;p5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Subnet Configuration</a:t>
            </a:r>
            <a:endParaRPr b="1"/>
          </a:p>
          <a:p>
            <a:pPr marL="0" lvl="0" indent="0" algn="l" rtl="0">
              <a:spcBef>
                <a:spcPts val="1600"/>
              </a:spcBef>
              <a:spcAft>
                <a:spcPts val="1600"/>
              </a:spcAft>
              <a:buNone/>
            </a:pPr>
            <a:r>
              <a:rPr lang="en-GB"/>
              <a:t>NAT Gateway</a:t>
            </a:r>
            <a:endParaRPr/>
          </a:p>
        </p:txBody>
      </p:sp>
      <p:pic>
        <p:nvPicPr>
          <p:cNvPr id="302" name="Google Shape;302;p51"/>
          <p:cNvPicPr preferRelativeResize="0"/>
          <p:nvPr/>
        </p:nvPicPr>
        <p:blipFill>
          <a:blip r:embed="rId3">
            <a:alphaModFix/>
          </a:blip>
          <a:stretch>
            <a:fillRect/>
          </a:stretch>
        </p:blipFill>
        <p:spPr>
          <a:xfrm>
            <a:off x="1076574" y="2253250"/>
            <a:ext cx="6990850" cy="2572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Subnet Configuration</a:t>
            </a:r>
            <a:endParaRPr b="1"/>
          </a:p>
          <a:p>
            <a:pPr marL="0" lvl="0" indent="0" algn="l" rtl="0">
              <a:spcBef>
                <a:spcPts val="1600"/>
              </a:spcBef>
              <a:spcAft>
                <a:spcPts val="1600"/>
              </a:spcAft>
              <a:buNone/>
            </a:pPr>
            <a:r>
              <a:rPr lang="en-GB"/>
              <a:t>Private Subnet</a:t>
            </a:r>
            <a:endParaRPr/>
          </a:p>
        </p:txBody>
      </p:sp>
      <p:sp>
        <p:nvSpPr>
          <p:cNvPr id="308" name="Google Shape;308;p5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pic>
        <p:nvPicPr>
          <p:cNvPr id="309" name="Google Shape;309;p52"/>
          <p:cNvPicPr preferRelativeResize="0"/>
          <p:nvPr/>
        </p:nvPicPr>
        <p:blipFill>
          <a:blip r:embed="rId3">
            <a:alphaModFix/>
          </a:blip>
          <a:stretch>
            <a:fillRect/>
          </a:stretch>
        </p:blipFill>
        <p:spPr>
          <a:xfrm>
            <a:off x="615750" y="2300975"/>
            <a:ext cx="7912475" cy="215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Use Case #1: File Upload &amp; Exclusion Processing</a:t>
            </a:r>
            <a:endParaRPr/>
          </a:p>
        </p:txBody>
      </p:sp>
      <p:sp>
        <p:nvSpPr>
          <p:cNvPr id="87" name="Google Shape;87;p17"/>
          <p:cNvSpPr txBox="1">
            <a:spLocks noGrp="1"/>
          </p:cNvSpPr>
          <p:nvPr>
            <p:ph type="body" idx="1"/>
          </p:nvPr>
        </p:nvSpPr>
        <p:spPr>
          <a:xfrm>
            <a:off x="311700" y="1040425"/>
            <a:ext cx="8520600" cy="3354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GB" sz="1400">
                <a:latin typeface="Arial"/>
                <a:ea typeface="Arial"/>
                <a:cs typeface="Arial"/>
                <a:sym typeface="Arial"/>
              </a:rPr>
              <a:t>This use case specifies how the client (Ascenda admin) can upload different file sizes on our systems.</a:t>
            </a:r>
            <a:endParaRPr sz="1400">
              <a:latin typeface="Arial"/>
              <a:ea typeface="Arial"/>
              <a:cs typeface="Arial"/>
              <a:sym typeface="Arial"/>
            </a:endParaRPr>
          </a:p>
          <a:p>
            <a:pPr marL="457200" lvl="0" indent="-317500" algn="just" rtl="0">
              <a:lnSpc>
                <a:spcPct val="115000"/>
              </a:lnSpc>
              <a:spcBef>
                <a:spcPts val="1200"/>
              </a:spcBef>
              <a:spcAft>
                <a:spcPts val="0"/>
              </a:spcAft>
              <a:buSzPts val="1400"/>
              <a:buFont typeface="Arial"/>
              <a:buAutoNum type="arabicPeriod"/>
            </a:pPr>
            <a:r>
              <a:rPr lang="en-GB" sz="1400" b="1">
                <a:latin typeface="Arial"/>
                <a:ea typeface="Arial"/>
                <a:cs typeface="Arial"/>
                <a:sym typeface="Arial"/>
              </a:rPr>
              <a:t>Upload transaction and user files</a:t>
            </a:r>
            <a:endParaRPr sz="1400" b="1">
              <a:latin typeface="Arial"/>
              <a:ea typeface="Arial"/>
              <a:cs typeface="Arial"/>
              <a:sym typeface="Arial"/>
            </a:endParaRPr>
          </a:p>
          <a:p>
            <a:pPr marL="914400" lvl="1" indent="-317500" algn="just" rtl="0">
              <a:lnSpc>
                <a:spcPct val="115000"/>
              </a:lnSpc>
              <a:spcBef>
                <a:spcPts val="0"/>
              </a:spcBef>
              <a:spcAft>
                <a:spcPts val="0"/>
              </a:spcAft>
              <a:buSzPts val="1400"/>
              <a:buFont typeface="Arial"/>
              <a:buAutoNum type="alphaLcPeriod"/>
            </a:pPr>
            <a:r>
              <a:rPr lang="en-GB">
                <a:latin typeface="Arial"/>
                <a:ea typeface="Arial"/>
                <a:cs typeface="Arial"/>
                <a:sym typeface="Arial"/>
              </a:rPr>
              <a:t>We assume that files can be dragged and dropped into a central dropbox or posted via API (documented in appendix). The process should operate in the background. We expect a file of 1 million records that will be processed by the end of the day. </a:t>
            </a:r>
            <a:br>
              <a:rPr lang="en-GB">
                <a:latin typeface="Arial"/>
                <a:ea typeface="Arial"/>
                <a:cs typeface="Arial"/>
                <a:sym typeface="Arial"/>
              </a:rPr>
            </a:br>
            <a:br>
              <a:rPr lang="en-GB">
                <a:latin typeface="Arial"/>
                <a:ea typeface="Arial"/>
                <a:cs typeface="Arial"/>
                <a:sym typeface="Arial"/>
              </a:rPr>
            </a:br>
            <a:r>
              <a:rPr lang="en-GB">
                <a:latin typeface="Arial"/>
                <a:ea typeface="Arial"/>
                <a:cs typeface="Arial"/>
                <a:sym typeface="Arial"/>
              </a:rPr>
              <a:t>As new customers join the platform and more customers spend more over time, we expect that the file processing will receive files periodically over a day. Thus, files can be asynchronously uploaded.</a:t>
            </a:r>
            <a:endParaRPr>
              <a:latin typeface="Arial"/>
              <a:ea typeface="Arial"/>
              <a:cs typeface="Arial"/>
              <a:sym typeface="Arial"/>
            </a:endParaRPr>
          </a:p>
          <a:p>
            <a:pPr marL="457200" lvl="0" indent="-317500" algn="just" rtl="0">
              <a:lnSpc>
                <a:spcPct val="115000"/>
              </a:lnSpc>
              <a:spcBef>
                <a:spcPts val="0"/>
              </a:spcBef>
              <a:spcAft>
                <a:spcPts val="0"/>
              </a:spcAft>
              <a:buSzPts val="1400"/>
              <a:buFont typeface="Arial"/>
              <a:buAutoNum type="arabicPeriod"/>
            </a:pPr>
            <a:r>
              <a:rPr lang="en-GB" sz="1400" b="1">
                <a:latin typeface="Arial"/>
                <a:ea typeface="Arial"/>
                <a:cs typeface="Arial"/>
                <a:sym typeface="Arial"/>
              </a:rPr>
              <a:t>Convert Currency</a:t>
            </a:r>
            <a:endParaRPr sz="1400" b="1">
              <a:latin typeface="Arial"/>
              <a:ea typeface="Arial"/>
              <a:cs typeface="Arial"/>
              <a:sym typeface="Arial"/>
            </a:endParaRPr>
          </a:p>
          <a:p>
            <a:pPr marL="914400" lvl="1" indent="-317500" algn="just" rtl="0">
              <a:lnSpc>
                <a:spcPct val="115000"/>
              </a:lnSpc>
              <a:spcBef>
                <a:spcPts val="0"/>
              </a:spcBef>
              <a:spcAft>
                <a:spcPts val="0"/>
              </a:spcAft>
              <a:buSzPts val="1400"/>
              <a:buFont typeface="Arial"/>
              <a:buAutoNum type="alphaLcPeriod"/>
            </a:pPr>
            <a:r>
              <a:rPr lang="en-GB">
                <a:latin typeface="Arial"/>
                <a:ea typeface="Arial"/>
                <a:cs typeface="Arial"/>
                <a:sym typeface="Arial"/>
              </a:rPr>
              <a:t>If the transaction’s currency is not in SGD, convert to SGD. </a:t>
            </a:r>
            <a:endParaRPr>
              <a:latin typeface="Arial"/>
              <a:ea typeface="Arial"/>
              <a:cs typeface="Arial"/>
              <a:sym typeface="Arial"/>
            </a:endParaRPr>
          </a:p>
          <a:p>
            <a:pPr marL="457200" lvl="0" indent="-317500" algn="just" rtl="0">
              <a:lnSpc>
                <a:spcPct val="115000"/>
              </a:lnSpc>
              <a:spcBef>
                <a:spcPts val="0"/>
              </a:spcBef>
              <a:spcAft>
                <a:spcPts val="0"/>
              </a:spcAft>
              <a:buSzPts val="1400"/>
              <a:buFont typeface="Arial"/>
              <a:buAutoNum type="arabicPeriod"/>
            </a:pPr>
            <a:r>
              <a:rPr lang="en-GB" sz="1400" b="1">
                <a:latin typeface="Arial"/>
                <a:ea typeface="Arial"/>
                <a:cs typeface="Arial"/>
                <a:sym typeface="Arial"/>
              </a:rPr>
              <a:t>Apply exclusion under a card program</a:t>
            </a:r>
            <a:endParaRPr sz="1400" b="1">
              <a:latin typeface="Arial"/>
              <a:ea typeface="Arial"/>
              <a:cs typeface="Arial"/>
              <a:sym typeface="Arial"/>
            </a:endParaRPr>
          </a:p>
          <a:p>
            <a:pPr marL="914400" lvl="1" indent="-317500" algn="just" rtl="0">
              <a:lnSpc>
                <a:spcPct val="115000"/>
              </a:lnSpc>
              <a:spcBef>
                <a:spcPts val="0"/>
              </a:spcBef>
              <a:spcAft>
                <a:spcPts val="0"/>
              </a:spcAft>
              <a:buSzPts val="1400"/>
              <a:buFont typeface="Arial"/>
              <a:buAutoNum type="alphaLcPeriod"/>
            </a:pPr>
            <a:r>
              <a:rPr lang="en-GB">
                <a:latin typeface="Arial"/>
                <a:ea typeface="Arial"/>
                <a:cs typeface="Arial"/>
                <a:sym typeface="Arial"/>
              </a:rPr>
              <a:t>All transactions will be first checked against exclusions by using each transaction’s category codes (MCC). Certain spend types will be excluded from the card program. </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Security View</a:t>
            </a:r>
            <a:endParaRPr/>
          </a:p>
        </p:txBody>
      </p:sp>
      <p:sp>
        <p:nvSpPr>
          <p:cNvPr id="315" name="Google Shape;315;p5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Subnet Configuration</a:t>
            </a:r>
            <a:endParaRPr b="1"/>
          </a:p>
          <a:p>
            <a:pPr marL="0" lvl="0" indent="0" algn="l" rtl="0">
              <a:spcBef>
                <a:spcPts val="1600"/>
              </a:spcBef>
              <a:spcAft>
                <a:spcPts val="1600"/>
              </a:spcAft>
              <a:buNone/>
            </a:pPr>
            <a:r>
              <a:rPr lang="en-GB"/>
              <a:t>Public Subnet</a:t>
            </a:r>
            <a:endParaRPr/>
          </a:p>
        </p:txBody>
      </p:sp>
      <p:pic>
        <p:nvPicPr>
          <p:cNvPr id="316" name="Google Shape;316;p53"/>
          <p:cNvPicPr preferRelativeResize="0"/>
          <p:nvPr/>
        </p:nvPicPr>
        <p:blipFill>
          <a:blip r:embed="rId3">
            <a:alphaModFix/>
          </a:blip>
          <a:stretch>
            <a:fillRect/>
          </a:stretch>
        </p:blipFill>
        <p:spPr>
          <a:xfrm>
            <a:off x="493675" y="2342050"/>
            <a:ext cx="8156650" cy="2237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4"/>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Performance Design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Aurora Read Replicas</a:t>
            </a:r>
            <a:endParaRPr/>
          </a:p>
        </p:txBody>
      </p:sp>
      <p:sp>
        <p:nvSpPr>
          <p:cNvPr id="327" name="Google Shape;327;p5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a:latin typeface="Calibri"/>
                <a:ea typeface="Calibri"/>
                <a:cs typeface="Calibri"/>
                <a:sym typeface="Calibri"/>
              </a:rPr>
              <a:t>Requests like view card transaction and campaign management are highly performant, especially during peak periods</a:t>
            </a: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GB">
                <a:latin typeface="Calibri"/>
                <a:ea typeface="Calibri"/>
                <a:cs typeface="Calibri"/>
                <a:sym typeface="Calibri"/>
              </a:rPr>
              <a:t>Read replicas can help to serve these requests, achieving </a:t>
            </a:r>
            <a:endParaRPr>
              <a:latin typeface="Calibri"/>
              <a:ea typeface="Calibri"/>
              <a:cs typeface="Calibri"/>
              <a:sym typeface="Calibri"/>
            </a:endParaRPr>
          </a:p>
          <a:p>
            <a:pPr marL="0" lvl="0" indent="0" algn="l" rtl="0">
              <a:lnSpc>
                <a:spcPct val="100000"/>
              </a:lnSpc>
              <a:spcBef>
                <a:spcPts val="0"/>
              </a:spcBef>
              <a:spcAft>
                <a:spcPts val="0"/>
              </a:spcAft>
              <a:buNone/>
            </a:pPr>
            <a:r>
              <a:rPr lang="en-GB">
                <a:latin typeface="Calibri"/>
                <a:ea typeface="Calibri"/>
                <a:cs typeface="Calibri"/>
                <a:sym typeface="Calibri"/>
              </a:rPr>
              <a:t>horizontal scaling and improving performance </a:t>
            </a:r>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8" name="Google Shape;328;p55"/>
          <p:cNvPicPr preferRelativeResize="0"/>
          <p:nvPr/>
        </p:nvPicPr>
        <p:blipFill>
          <a:blip r:embed="rId3">
            <a:alphaModFix/>
          </a:blip>
          <a:stretch>
            <a:fillRect/>
          </a:stretch>
        </p:blipFill>
        <p:spPr>
          <a:xfrm>
            <a:off x="7151763" y="1773588"/>
            <a:ext cx="1266825" cy="3114675"/>
          </a:xfrm>
          <a:prstGeom prst="rect">
            <a:avLst/>
          </a:prstGeom>
          <a:noFill/>
          <a:ln>
            <a:noFill/>
          </a:ln>
        </p:spPr>
      </p:pic>
      <p:sp>
        <p:nvSpPr>
          <p:cNvPr id="329" name="Google Shape;329;p55"/>
          <p:cNvSpPr txBox="1"/>
          <p:nvPr/>
        </p:nvSpPr>
        <p:spPr>
          <a:xfrm>
            <a:off x="7091707" y="987071"/>
            <a:ext cx="2202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0000"/>
                </a:solidFill>
              </a:rPr>
              <a:t>AWS </a:t>
            </a:r>
            <a:r>
              <a:rPr lang="en-GB" sz="1200"/>
              <a:t>Aurora Read Replica</a:t>
            </a:r>
            <a:endParaRPr sz="1200">
              <a:solidFill>
                <a:srgbClr val="000000"/>
              </a:solidFill>
              <a:latin typeface="Arial"/>
              <a:ea typeface="Arial"/>
              <a:cs typeface="Arial"/>
              <a:sym typeface="Arial"/>
            </a:endParaRPr>
          </a:p>
        </p:txBody>
      </p:sp>
      <p:pic>
        <p:nvPicPr>
          <p:cNvPr id="330" name="Google Shape;330;p55"/>
          <p:cNvPicPr preferRelativeResize="0"/>
          <p:nvPr/>
        </p:nvPicPr>
        <p:blipFill>
          <a:blip r:embed="rId4">
            <a:alphaModFix/>
          </a:blip>
          <a:stretch>
            <a:fillRect/>
          </a:stretch>
        </p:blipFill>
        <p:spPr>
          <a:xfrm>
            <a:off x="7777066" y="155775"/>
            <a:ext cx="831271" cy="831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Caching</a:t>
            </a:r>
            <a:endParaRPr/>
          </a:p>
        </p:txBody>
      </p:sp>
      <p:sp>
        <p:nvSpPr>
          <p:cNvPr id="336" name="Google Shape;336;p5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Caching is used for server api endpoints using AWS ElastiCache</a:t>
            </a:r>
            <a:endParaRPr/>
          </a:p>
          <a:p>
            <a:pPr marL="457200" lvl="0" indent="-342900" algn="l" rtl="0">
              <a:spcBef>
                <a:spcPts val="0"/>
              </a:spcBef>
              <a:spcAft>
                <a:spcPts val="0"/>
              </a:spcAft>
              <a:buSzPts val="1800"/>
              <a:buChar char="❖"/>
            </a:pPr>
            <a:r>
              <a:rPr lang="en-GB"/>
              <a:t>Retrieve from cache instead of the server for repeated requests for the same set of data</a:t>
            </a:r>
            <a:endParaRPr/>
          </a:p>
          <a:p>
            <a:pPr marL="457200" lvl="0" indent="-342900" algn="l" rtl="0">
              <a:spcBef>
                <a:spcPts val="0"/>
              </a:spcBef>
              <a:spcAft>
                <a:spcPts val="0"/>
              </a:spcAft>
              <a:buSzPts val="1800"/>
              <a:buChar char="❖"/>
            </a:pPr>
            <a:r>
              <a:rPr lang="en-GB"/>
              <a:t>Reduce number of calls to server and database</a:t>
            </a:r>
            <a:endParaRPr/>
          </a:p>
          <a:p>
            <a:pPr marL="457200" lvl="0" indent="-342900" algn="l" rtl="0">
              <a:spcBef>
                <a:spcPts val="0"/>
              </a:spcBef>
              <a:spcAft>
                <a:spcPts val="0"/>
              </a:spcAft>
              <a:buSzPts val="1800"/>
              <a:buChar char="❖"/>
            </a:pPr>
            <a:r>
              <a:rPr lang="en-GB"/>
              <a:t>Improves performance, especially during periods of large requests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37" name="Google Shape;337;p56"/>
          <p:cNvPicPr preferRelativeResize="0"/>
          <p:nvPr/>
        </p:nvPicPr>
        <p:blipFill>
          <a:blip r:embed="rId3">
            <a:alphaModFix/>
          </a:blip>
          <a:stretch>
            <a:fillRect/>
          </a:stretch>
        </p:blipFill>
        <p:spPr>
          <a:xfrm>
            <a:off x="5628275" y="3018800"/>
            <a:ext cx="3515725" cy="1969875"/>
          </a:xfrm>
          <a:prstGeom prst="rect">
            <a:avLst/>
          </a:prstGeom>
          <a:noFill/>
          <a:ln>
            <a:noFill/>
          </a:ln>
        </p:spPr>
      </p:pic>
      <p:pic>
        <p:nvPicPr>
          <p:cNvPr id="338" name="Google Shape;338;p56"/>
          <p:cNvPicPr preferRelativeResize="0"/>
          <p:nvPr/>
        </p:nvPicPr>
        <p:blipFill>
          <a:blip r:embed="rId4">
            <a:alphaModFix/>
          </a:blip>
          <a:stretch>
            <a:fillRect/>
          </a:stretch>
        </p:blipFill>
        <p:spPr>
          <a:xfrm>
            <a:off x="3497025" y="2856400"/>
            <a:ext cx="1792875" cy="2132275"/>
          </a:xfrm>
          <a:prstGeom prst="rect">
            <a:avLst/>
          </a:prstGeom>
          <a:noFill/>
          <a:ln>
            <a:noFill/>
          </a:ln>
        </p:spPr>
      </p:pic>
      <p:pic>
        <p:nvPicPr>
          <p:cNvPr id="339" name="Google Shape;339;p56"/>
          <p:cNvPicPr preferRelativeResize="0"/>
          <p:nvPr/>
        </p:nvPicPr>
        <p:blipFill rotWithShape="1">
          <a:blip r:embed="rId5">
            <a:alphaModFix/>
          </a:blip>
          <a:srcRect/>
          <a:stretch/>
        </p:blipFill>
        <p:spPr>
          <a:xfrm>
            <a:off x="7754279" y="249353"/>
            <a:ext cx="807775" cy="807775"/>
          </a:xfrm>
          <a:prstGeom prst="rect">
            <a:avLst/>
          </a:prstGeom>
          <a:noFill/>
          <a:ln>
            <a:noFill/>
          </a:ln>
        </p:spPr>
      </p:pic>
      <p:sp>
        <p:nvSpPr>
          <p:cNvPr id="340" name="Google Shape;340;p56"/>
          <p:cNvSpPr txBox="1"/>
          <p:nvPr/>
        </p:nvSpPr>
        <p:spPr>
          <a:xfrm>
            <a:off x="7057157" y="1057121"/>
            <a:ext cx="2202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0000"/>
                </a:solidFill>
              </a:rPr>
              <a:t>AWS </a:t>
            </a:r>
            <a:r>
              <a:rPr lang="en-GB" sz="1200">
                <a:solidFill>
                  <a:srgbClr val="000000"/>
                </a:solidFill>
                <a:latin typeface="Arial"/>
                <a:ea typeface="Arial"/>
                <a:cs typeface="Arial"/>
                <a:sym typeface="Arial"/>
              </a:rPr>
              <a:t>ElastiCache</a:t>
            </a:r>
            <a:endParaRPr sz="120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EC2 autoscaling</a:t>
            </a:r>
            <a:endParaRPr/>
          </a:p>
        </p:txBody>
      </p:sp>
      <p:sp>
        <p:nvSpPr>
          <p:cNvPr id="346" name="Google Shape;346;p5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a:latin typeface="Calibri"/>
                <a:ea typeface="Calibri"/>
                <a:cs typeface="Calibri"/>
                <a:sym typeface="Calibri"/>
              </a:rPr>
              <a:t>Elastic Load Balancing scales application load balancer to match the changing traffic to our website over time</a:t>
            </a: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Calibri"/>
              <a:buChar char="❖"/>
            </a:pPr>
            <a:r>
              <a:rPr lang="en-GB">
                <a:latin typeface="Calibri"/>
                <a:ea typeface="Calibri"/>
                <a:cs typeface="Calibri"/>
                <a:sym typeface="Calibri"/>
              </a:rPr>
              <a:t>Load balancer automatically register new instances using auto-scaling to handle an increased number of requests</a:t>
            </a:r>
            <a:endParaRPr/>
          </a:p>
          <a:p>
            <a:pPr marL="0" lvl="0" indent="0" algn="l" rtl="0">
              <a:spcBef>
                <a:spcPts val="0"/>
              </a:spcBef>
              <a:spcAft>
                <a:spcPts val="1600"/>
              </a:spcAft>
              <a:buNone/>
            </a:pPr>
            <a:endParaRPr/>
          </a:p>
        </p:txBody>
      </p:sp>
      <p:pic>
        <p:nvPicPr>
          <p:cNvPr id="347" name="Google Shape;347;p57"/>
          <p:cNvPicPr preferRelativeResize="0"/>
          <p:nvPr/>
        </p:nvPicPr>
        <p:blipFill>
          <a:blip r:embed="rId3">
            <a:alphaModFix/>
          </a:blip>
          <a:stretch>
            <a:fillRect/>
          </a:stretch>
        </p:blipFill>
        <p:spPr>
          <a:xfrm>
            <a:off x="5028550" y="2284750"/>
            <a:ext cx="3803750" cy="2647800"/>
          </a:xfrm>
          <a:prstGeom prst="rect">
            <a:avLst/>
          </a:prstGeom>
          <a:noFill/>
          <a:ln>
            <a:noFill/>
          </a:ln>
        </p:spPr>
      </p:pic>
      <p:pic>
        <p:nvPicPr>
          <p:cNvPr id="348" name="Google Shape;348;p57"/>
          <p:cNvPicPr preferRelativeResize="0"/>
          <p:nvPr/>
        </p:nvPicPr>
        <p:blipFill>
          <a:blip r:embed="rId4">
            <a:alphaModFix/>
          </a:blip>
          <a:stretch>
            <a:fillRect/>
          </a:stretch>
        </p:blipFill>
        <p:spPr>
          <a:xfrm>
            <a:off x="4054852" y="2226875"/>
            <a:ext cx="1183197" cy="2763550"/>
          </a:xfrm>
          <a:prstGeom prst="rect">
            <a:avLst/>
          </a:prstGeom>
          <a:noFill/>
          <a:ln>
            <a:noFill/>
          </a:ln>
        </p:spPr>
      </p:pic>
      <p:pic>
        <p:nvPicPr>
          <p:cNvPr id="349" name="Google Shape;349;p57"/>
          <p:cNvPicPr preferRelativeResize="0"/>
          <p:nvPr/>
        </p:nvPicPr>
        <p:blipFill>
          <a:blip r:embed="rId5">
            <a:alphaModFix/>
          </a:blip>
          <a:stretch>
            <a:fillRect/>
          </a:stretch>
        </p:blipFill>
        <p:spPr>
          <a:xfrm>
            <a:off x="7594263" y="211050"/>
            <a:ext cx="866775" cy="762000"/>
          </a:xfrm>
          <a:prstGeom prst="rect">
            <a:avLst/>
          </a:prstGeom>
          <a:noFill/>
          <a:ln>
            <a:noFill/>
          </a:ln>
        </p:spPr>
      </p:pic>
      <p:sp>
        <p:nvSpPr>
          <p:cNvPr id="350" name="Google Shape;350;p57"/>
          <p:cNvSpPr txBox="1"/>
          <p:nvPr/>
        </p:nvSpPr>
        <p:spPr>
          <a:xfrm>
            <a:off x="6926670" y="973046"/>
            <a:ext cx="2202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0000"/>
                </a:solidFill>
              </a:rPr>
              <a:t>AWS </a:t>
            </a:r>
            <a:r>
              <a:rPr lang="en-GB" sz="1200"/>
              <a:t>Auto Scaling Group</a:t>
            </a:r>
            <a:endParaRPr sz="120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Least outstanding requests routing </a:t>
            </a:r>
            <a:endParaRPr/>
          </a:p>
        </p:txBody>
      </p:sp>
      <p:sp>
        <p:nvSpPr>
          <p:cNvPr id="356" name="Google Shape;356;p5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Requests for our website vary in complexity  </a:t>
            </a:r>
            <a:endParaRPr/>
          </a:p>
          <a:p>
            <a:pPr marL="457200" lvl="0" indent="-342900" algn="l" rtl="0">
              <a:spcBef>
                <a:spcPts val="0"/>
              </a:spcBef>
              <a:spcAft>
                <a:spcPts val="0"/>
              </a:spcAft>
              <a:buSzPts val="1800"/>
              <a:buChar char="❖"/>
            </a:pPr>
            <a:r>
              <a:rPr lang="en-GB"/>
              <a:t>Load balancer route requests to target with least outstanding requests</a:t>
            </a:r>
            <a:endParaRPr/>
          </a:p>
          <a:p>
            <a:pPr marL="457200" lvl="0" indent="-342900" algn="l" rtl="0">
              <a:lnSpc>
                <a:spcPct val="100000"/>
              </a:lnSpc>
              <a:spcBef>
                <a:spcPts val="0"/>
              </a:spcBef>
              <a:spcAft>
                <a:spcPts val="0"/>
              </a:spcAft>
              <a:buSzPts val="1800"/>
              <a:buChar char="❖"/>
            </a:pPr>
            <a:r>
              <a:rPr lang="en-GB"/>
              <a:t>Targets processing long requests are not burdened with more requests </a:t>
            </a:r>
            <a:endParaRPr/>
          </a:p>
          <a:p>
            <a:pPr marL="457200" lvl="0" indent="-342900" algn="l" rtl="0">
              <a:lnSpc>
                <a:spcPct val="100000"/>
              </a:lnSpc>
              <a:spcBef>
                <a:spcPts val="0"/>
              </a:spcBef>
              <a:spcAft>
                <a:spcPts val="0"/>
              </a:spcAft>
              <a:buSzPts val="1800"/>
              <a:buChar char="❖"/>
            </a:pPr>
            <a:r>
              <a:rPr lang="en-GB"/>
              <a:t>Load is evenly spread across targets</a:t>
            </a:r>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7" name="Google Shape;357;p58"/>
          <p:cNvPicPr preferRelativeResize="0"/>
          <p:nvPr/>
        </p:nvPicPr>
        <p:blipFill>
          <a:blip r:embed="rId3">
            <a:alphaModFix/>
          </a:blip>
          <a:stretch>
            <a:fillRect/>
          </a:stretch>
        </p:blipFill>
        <p:spPr>
          <a:xfrm>
            <a:off x="5407442" y="2571750"/>
            <a:ext cx="3582182" cy="2381500"/>
          </a:xfrm>
          <a:prstGeom prst="rect">
            <a:avLst/>
          </a:prstGeom>
          <a:noFill/>
          <a:ln>
            <a:noFill/>
          </a:ln>
        </p:spPr>
      </p:pic>
      <p:pic>
        <p:nvPicPr>
          <p:cNvPr id="358" name="Google Shape;358;p58"/>
          <p:cNvPicPr preferRelativeResize="0"/>
          <p:nvPr/>
        </p:nvPicPr>
        <p:blipFill>
          <a:blip r:embed="rId4">
            <a:alphaModFix/>
          </a:blip>
          <a:stretch>
            <a:fillRect/>
          </a:stretch>
        </p:blipFill>
        <p:spPr>
          <a:xfrm>
            <a:off x="3166700" y="2502700"/>
            <a:ext cx="2223750" cy="2450550"/>
          </a:xfrm>
          <a:prstGeom prst="rect">
            <a:avLst/>
          </a:prstGeom>
          <a:noFill/>
          <a:ln>
            <a:noFill/>
          </a:ln>
        </p:spPr>
      </p:pic>
      <p:pic>
        <p:nvPicPr>
          <p:cNvPr id="359" name="Google Shape;359;p58"/>
          <p:cNvPicPr preferRelativeResize="0"/>
          <p:nvPr/>
        </p:nvPicPr>
        <p:blipFill>
          <a:blip r:embed="rId5">
            <a:alphaModFix/>
          </a:blip>
          <a:stretch>
            <a:fillRect/>
          </a:stretch>
        </p:blipFill>
        <p:spPr>
          <a:xfrm>
            <a:off x="941973" y="3145848"/>
            <a:ext cx="902850" cy="902850"/>
          </a:xfrm>
          <a:prstGeom prst="rect">
            <a:avLst/>
          </a:prstGeom>
          <a:noFill/>
          <a:ln>
            <a:noFill/>
          </a:ln>
        </p:spPr>
      </p:pic>
      <p:sp>
        <p:nvSpPr>
          <p:cNvPr id="360" name="Google Shape;360;p58"/>
          <p:cNvSpPr txBox="1"/>
          <p:nvPr/>
        </p:nvSpPr>
        <p:spPr>
          <a:xfrm>
            <a:off x="292394" y="4048696"/>
            <a:ext cx="22020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a:solidFill>
                  <a:srgbClr val="000000"/>
                </a:solidFill>
              </a:rPr>
              <a:t>AWS </a:t>
            </a:r>
            <a:r>
              <a:rPr lang="en-GB" sz="1200"/>
              <a:t>Application Load Balancer</a:t>
            </a:r>
            <a:endParaRPr sz="12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Parallel transactions</a:t>
            </a:r>
            <a:endParaRPr/>
          </a:p>
        </p:txBody>
      </p:sp>
      <p:sp>
        <p:nvSpPr>
          <p:cNvPr id="366" name="Google Shape;366;p59"/>
          <p:cNvSpPr txBox="1">
            <a:spLocks noGrp="1"/>
          </p:cNvSpPr>
          <p:nvPr>
            <p:ph type="body" idx="1"/>
          </p:nvPr>
        </p:nvSpPr>
        <p:spPr>
          <a:xfrm>
            <a:off x="311700" y="1225225"/>
            <a:ext cx="8832300" cy="3354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GB"/>
              <a:t>User file and transactions file can be uploaded and processed using parallel execution</a:t>
            </a:r>
            <a:endParaRPr/>
          </a:p>
          <a:p>
            <a:pPr marL="457200" lvl="0" indent="-342900" algn="l" rtl="0">
              <a:lnSpc>
                <a:spcPct val="100000"/>
              </a:lnSpc>
              <a:spcBef>
                <a:spcPts val="0"/>
              </a:spcBef>
              <a:spcAft>
                <a:spcPts val="0"/>
              </a:spcAft>
              <a:buSzPts val="1800"/>
              <a:buChar char="❖"/>
            </a:pPr>
            <a:r>
              <a:rPr lang="en-GB"/>
              <a:t> They do not have dependencies on each other</a:t>
            </a:r>
            <a:endParaRPr/>
          </a:p>
          <a:p>
            <a:pPr marL="457200" lvl="0" indent="-342900" algn="l" rtl="0">
              <a:lnSpc>
                <a:spcPct val="100000"/>
              </a:lnSpc>
              <a:spcBef>
                <a:spcPts val="0"/>
              </a:spcBef>
              <a:spcAft>
                <a:spcPts val="0"/>
              </a:spcAft>
              <a:buSzPts val="1800"/>
              <a:buChar char="❖"/>
            </a:pPr>
            <a:r>
              <a:rPr lang="en-GB"/>
              <a:t> Saves a substantial amount of time as it usually takes around 5 mins to upload each file</a:t>
            </a:r>
            <a:endParaRPr/>
          </a:p>
          <a:p>
            <a:pPr marL="0" lvl="0" indent="0" algn="l" rtl="0">
              <a:lnSpc>
                <a:spcPct val="100000"/>
              </a:lnSpc>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Performance - Pre-fetch</a:t>
            </a:r>
            <a:endParaRPr/>
          </a:p>
        </p:txBody>
      </p:sp>
      <p:sp>
        <p:nvSpPr>
          <p:cNvPr id="372" name="Google Shape;372;p6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When users retrieve 10 transactions, server will pre-fetch 20 transactions</a:t>
            </a:r>
            <a:endParaRPr/>
          </a:p>
          <a:p>
            <a:pPr marL="457200" lvl="0" indent="-342900" algn="l" rtl="0">
              <a:spcBef>
                <a:spcPts val="0"/>
              </a:spcBef>
              <a:spcAft>
                <a:spcPts val="0"/>
              </a:spcAft>
              <a:buSzPts val="1800"/>
              <a:buChar char="❖"/>
            </a:pPr>
            <a:r>
              <a:rPr lang="en-GB"/>
              <a:t>Users can go to next page without waiting for another request to the server</a:t>
            </a:r>
            <a:endParaRPr/>
          </a:p>
          <a:p>
            <a:pPr marL="457200" lvl="0" indent="-342900" algn="l" rtl="0">
              <a:spcBef>
                <a:spcPts val="0"/>
              </a:spcBef>
              <a:spcAft>
                <a:spcPts val="0"/>
              </a:spcAft>
              <a:buSzPts val="1800"/>
              <a:buChar char="❖"/>
            </a:pPr>
            <a:r>
              <a:rPr lang="en-GB"/>
              <a:t>Increases speed of viewing the transactions</a:t>
            </a:r>
            <a:endParaRPr/>
          </a:p>
          <a:p>
            <a:pPr marL="457200" lvl="0" indent="-342900" algn="l" rtl="0">
              <a:spcBef>
                <a:spcPts val="0"/>
              </a:spcBef>
              <a:spcAft>
                <a:spcPts val="0"/>
              </a:spcAft>
              <a:buSzPts val="1800"/>
              <a:buChar char="❖"/>
            </a:pPr>
            <a:r>
              <a:rPr lang="en-GB"/>
              <a:t>Reduce number of calls to server and</a:t>
            </a:r>
            <a:endParaRPr/>
          </a:p>
          <a:p>
            <a:pPr marL="0" lvl="0" indent="0" algn="l" rtl="0">
              <a:spcBef>
                <a:spcPts val="1600"/>
              </a:spcBef>
              <a:spcAft>
                <a:spcPts val="0"/>
              </a:spcAft>
              <a:buNone/>
            </a:pPr>
            <a:r>
              <a:rPr lang="en-GB"/>
              <a:t>increase the performance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73" name="Google Shape;373;p60"/>
          <p:cNvPicPr preferRelativeResize="0"/>
          <p:nvPr/>
        </p:nvPicPr>
        <p:blipFill>
          <a:blip r:embed="rId3">
            <a:alphaModFix/>
          </a:blip>
          <a:stretch>
            <a:fillRect/>
          </a:stretch>
        </p:blipFill>
        <p:spPr>
          <a:xfrm>
            <a:off x="5348650" y="2872950"/>
            <a:ext cx="3483650" cy="2083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1"/>
          <p:cNvPicPr preferRelativeResize="0"/>
          <p:nvPr/>
        </p:nvPicPr>
        <p:blipFill rotWithShape="1">
          <a:blip r:embed="rId3">
            <a:alphaModFix amt="50000"/>
          </a:blip>
          <a:srcRect r="69927"/>
          <a:stretch/>
        </p:blipFill>
        <p:spPr>
          <a:xfrm>
            <a:off x="924219" y="929275"/>
            <a:ext cx="2628506" cy="3413825"/>
          </a:xfrm>
          <a:prstGeom prst="rect">
            <a:avLst/>
          </a:prstGeom>
          <a:noFill/>
          <a:ln>
            <a:noFill/>
          </a:ln>
        </p:spPr>
      </p:pic>
      <p:sp>
        <p:nvSpPr>
          <p:cNvPr id="379" name="Google Shape;379;p61"/>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chemeClr val="dk1"/>
                </a:solidFill>
              </a:rPr>
              <a:t>Thank you</a:t>
            </a:r>
            <a:endParaRPr b="1">
              <a:solidFill>
                <a:schemeClr val="dk1"/>
              </a:solidFill>
            </a:endParaRPr>
          </a:p>
        </p:txBody>
      </p:sp>
      <p:sp>
        <p:nvSpPr>
          <p:cNvPr id="380" name="Google Shape;380;p61"/>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Group 4</a:t>
            </a:r>
            <a:endParaRPr/>
          </a:p>
        </p:txBody>
      </p:sp>
      <p:pic>
        <p:nvPicPr>
          <p:cNvPr id="381" name="Google Shape;381;p61"/>
          <p:cNvPicPr preferRelativeResize="0"/>
          <p:nvPr/>
        </p:nvPicPr>
        <p:blipFill rotWithShape="1">
          <a:blip r:embed="rId3">
            <a:alphaModFix amt="50000"/>
          </a:blip>
          <a:srcRect l="30255"/>
          <a:stretch/>
        </p:blipFill>
        <p:spPr>
          <a:xfrm>
            <a:off x="152400" y="3857625"/>
            <a:ext cx="2296250" cy="1285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Load Testing</a:t>
            </a:r>
            <a:endParaRPr/>
          </a:p>
        </p:txBody>
      </p:sp>
      <p:pic>
        <p:nvPicPr>
          <p:cNvPr id="387" name="Google Shape;387;p62"/>
          <p:cNvPicPr preferRelativeResize="0"/>
          <p:nvPr/>
        </p:nvPicPr>
        <p:blipFill>
          <a:blip r:embed="rId3">
            <a:alphaModFix/>
          </a:blip>
          <a:stretch>
            <a:fillRect/>
          </a:stretch>
        </p:blipFill>
        <p:spPr>
          <a:xfrm>
            <a:off x="311700" y="1527600"/>
            <a:ext cx="4614851" cy="2874700"/>
          </a:xfrm>
          <a:prstGeom prst="rect">
            <a:avLst/>
          </a:prstGeom>
          <a:noFill/>
          <a:ln>
            <a:noFill/>
          </a:ln>
        </p:spPr>
      </p:pic>
      <p:graphicFrame>
        <p:nvGraphicFramePr>
          <p:cNvPr id="388" name="Google Shape;388;p62"/>
          <p:cNvGraphicFramePr/>
          <p:nvPr/>
        </p:nvGraphicFramePr>
        <p:xfrm>
          <a:off x="5057250" y="1816225"/>
          <a:ext cx="3000000" cy="3000000"/>
        </p:xfrm>
        <a:graphic>
          <a:graphicData uri="http://schemas.openxmlformats.org/drawingml/2006/table">
            <a:tbl>
              <a:tblPr>
                <a:noFill/>
                <a:tableStyleId>{3682A5EE-5819-46B4-A747-7C3C25281C5B}</a:tableStyleId>
              </a:tblPr>
              <a:tblGrid>
                <a:gridCol w="1245450">
                  <a:extLst>
                    <a:ext uri="{9D8B030D-6E8A-4147-A177-3AD203B41FA5}">
                      <a16:colId xmlns:a16="http://schemas.microsoft.com/office/drawing/2014/main" val="20000"/>
                    </a:ext>
                  </a:extLst>
                </a:gridCol>
                <a:gridCol w="1245450">
                  <a:extLst>
                    <a:ext uri="{9D8B030D-6E8A-4147-A177-3AD203B41FA5}">
                      <a16:colId xmlns:a16="http://schemas.microsoft.com/office/drawing/2014/main" val="20001"/>
                    </a:ext>
                  </a:extLst>
                </a:gridCol>
                <a:gridCol w="124545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GB" sz="1100">
                          <a:latin typeface="Calibri"/>
                          <a:ea typeface="Calibri"/>
                          <a:cs typeface="Calibri"/>
                          <a:sym typeface="Calibri"/>
                        </a:rPr>
                        <a:t>Test</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No.of virtual user per second </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Average response time</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100">
                          <a:latin typeface="Calibri"/>
                          <a:ea typeface="Calibri"/>
                          <a:cs typeface="Calibri"/>
                          <a:sym typeface="Calibri"/>
                        </a:rPr>
                        <a:t>Get transaction by user id</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1000</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51ms</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100">
                          <a:latin typeface="Calibri"/>
                          <a:ea typeface="Calibri"/>
                          <a:cs typeface="Calibri"/>
                          <a:sym typeface="Calibri"/>
                        </a:rPr>
                        <a:t>Get reward by user id</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1000</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10ms</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100">
                          <a:latin typeface="Calibri"/>
                          <a:ea typeface="Calibri"/>
                          <a:cs typeface="Calibri"/>
                          <a:sym typeface="Calibri"/>
                        </a:rPr>
                        <a:t>Upload transaction/ user File (1 million rows)</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500</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580,000 ms </a:t>
                      </a:r>
                      <a:endParaRPr sz="1100">
                        <a:latin typeface="Calibri"/>
                        <a:ea typeface="Calibri"/>
                        <a:cs typeface="Calibri"/>
                        <a:sym typeface="Calibri"/>
                      </a:endParaRPr>
                    </a:p>
                    <a:p>
                      <a:pPr marL="0" lvl="0" indent="0" algn="l" rtl="0">
                        <a:spcBef>
                          <a:spcPts val="0"/>
                        </a:spcBef>
                        <a:spcAft>
                          <a:spcPts val="0"/>
                        </a:spcAft>
                        <a:buNone/>
                      </a:pPr>
                      <a:r>
                        <a:rPr lang="en-GB" sz="1100">
                          <a:latin typeface="Calibri"/>
                          <a:ea typeface="Calibri"/>
                          <a:cs typeface="Calibri"/>
                          <a:sym typeface="Calibri"/>
                        </a:rPr>
                        <a:t>(9 min 40s)</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100">
                          <a:latin typeface="Calibri"/>
                          <a:ea typeface="Calibri"/>
                          <a:cs typeface="Calibri"/>
                          <a:sym typeface="Calibri"/>
                        </a:rPr>
                        <a:t>Get card by user id </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1000</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10ms</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GB" sz="1100">
                          <a:latin typeface="Calibri"/>
                          <a:ea typeface="Calibri"/>
                          <a:cs typeface="Calibri"/>
                          <a:sym typeface="Calibri"/>
                        </a:rPr>
                        <a:t>Add transaction</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500</a:t>
                      </a:r>
                      <a:endParaRPr sz="1100">
                        <a:latin typeface="Calibri"/>
                        <a:ea typeface="Calibri"/>
                        <a:cs typeface="Calibri"/>
                        <a:sym typeface="Calibri"/>
                      </a:endParaRPr>
                    </a:p>
                  </a:txBody>
                  <a:tcPr marL="63500" marR="63500" marT="63500" marB="63500" anchor="ctr"/>
                </a:tc>
                <a:tc>
                  <a:txBody>
                    <a:bodyPr/>
                    <a:lstStyle/>
                    <a:p>
                      <a:pPr marL="0" lvl="0" indent="0" algn="l" rtl="0">
                        <a:spcBef>
                          <a:spcPts val="0"/>
                        </a:spcBef>
                        <a:spcAft>
                          <a:spcPts val="0"/>
                        </a:spcAft>
                        <a:buNone/>
                      </a:pPr>
                      <a:r>
                        <a:rPr lang="en-GB" sz="1100">
                          <a:latin typeface="Calibri"/>
                          <a:ea typeface="Calibri"/>
                          <a:cs typeface="Calibri"/>
                          <a:sym typeface="Calibri"/>
                        </a:rPr>
                        <a:t>9ms</a:t>
                      </a:r>
                      <a:endParaRPr sz="1100">
                        <a:latin typeface="Calibri"/>
                        <a:ea typeface="Calibri"/>
                        <a:cs typeface="Calibri"/>
                        <a:sym typeface="Calibri"/>
                      </a:endParaRPr>
                    </a:p>
                  </a:txBody>
                  <a:tcPr marL="63500" marR="63500" marT="63500" marB="635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Use Case #2: Campaigns Management</a:t>
            </a:r>
            <a:endParaRPr/>
          </a:p>
        </p:txBody>
      </p:sp>
      <p:sp>
        <p:nvSpPr>
          <p:cNvPr id="93" name="Google Shape;93;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GB" sz="1700">
                <a:latin typeface="Arial"/>
                <a:ea typeface="Arial"/>
                <a:cs typeface="Arial"/>
                <a:sym typeface="Arial"/>
              </a:rPr>
              <a:t>This use case specifies how the client (Ascenda admin) can manage campaign data.</a:t>
            </a:r>
            <a:endParaRPr sz="1700">
              <a:latin typeface="Arial"/>
              <a:ea typeface="Arial"/>
              <a:cs typeface="Arial"/>
              <a:sym typeface="Arial"/>
            </a:endParaRPr>
          </a:p>
          <a:p>
            <a:pPr marL="457200" lvl="0" indent="-336550" algn="just" rtl="0">
              <a:lnSpc>
                <a:spcPct val="115000"/>
              </a:lnSpc>
              <a:spcBef>
                <a:spcPts val="1200"/>
              </a:spcBef>
              <a:spcAft>
                <a:spcPts val="0"/>
              </a:spcAft>
              <a:buSzPts val="1700"/>
              <a:buFont typeface="Arial"/>
              <a:buAutoNum type="arabicPeriod"/>
            </a:pPr>
            <a:r>
              <a:rPr lang="en-GB" sz="1700" b="1">
                <a:latin typeface="Arial"/>
                <a:ea typeface="Arial"/>
                <a:cs typeface="Arial"/>
                <a:sym typeface="Arial"/>
              </a:rPr>
              <a:t>Create Campaigns</a:t>
            </a:r>
            <a:endParaRPr sz="1700" b="1">
              <a:latin typeface="Arial"/>
              <a:ea typeface="Arial"/>
              <a:cs typeface="Arial"/>
              <a:sym typeface="Arial"/>
            </a:endParaRPr>
          </a:p>
          <a:p>
            <a:pPr marL="914400" lvl="1" indent="-336550" algn="just" rtl="0">
              <a:lnSpc>
                <a:spcPct val="115000"/>
              </a:lnSpc>
              <a:spcBef>
                <a:spcPts val="0"/>
              </a:spcBef>
              <a:spcAft>
                <a:spcPts val="0"/>
              </a:spcAft>
              <a:buSzPts val="1700"/>
              <a:buFont typeface="Arial"/>
              <a:buAutoNum type="alphaLcPeriod"/>
            </a:pPr>
            <a:r>
              <a:rPr lang="en-GB" sz="1700">
                <a:latin typeface="Arial"/>
                <a:ea typeface="Arial"/>
                <a:cs typeface="Arial"/>
                <a:sym typeface="Arial"/>
              </a:rPr>
              <a:t>The bank merchant managers will create new campaigns by inputting the details of the campaign. If inputs are invalid, an error message will appear.</a:t>
            </a:r>
            <a:endParaRPr sz="1700">
              <a:latin typeface="Arial"/>
              <a:ea typeface="Arial"/>
              <a:cs typeface="Arial"/>
              <a:sym typeface="Arial"/>
            </a:endParaRPr>
          </a:p>
          <a:p>
            <a:pPr marL="457200" lvl="0" indent="-336550" algn="just" rtl="0">
              <a:lnSpc>
                <a:spcPct val="115000"/>
              </a:lnSpc>
              <a:spcBef>
                <a:spcPts val="0"/>
              </a:spcBef>
              <a:spcAft>
                <a:spcPts val="0"/>
              </a:spcAft>
              <a:buSzPts val="1700"/>
              <a:buFont typeface="Arial"/>
              <a:buAutoNum type="arabicPeriod"/>
            </a:pPr>
            <a:r>
              <a:rPr lang="en-GB" sz="1700" b="1">
                <a:latin typeface="Arial"/>
                <a:ea typeface="Arial"/>
                <a:cs typeface="Arial"/>
                <a:sym typeface="Arial"/>
              </a:rPr>
              <a:t>Apply campaigns</a:t>
            </a:r>
            <a:endParaRPr sz="1700" b="1">
              <a:latin typeface="Arial"/>
              <a:ea typeface="Arial"/>
              <a:cs typeface="Arial"/>
              <a:sym typeface="Arial"/>
            </a:endParaRPr>
          </a:p>
          <a:p>
            <a:pPr marL="914400" lvl="1" indent="-336550" algn="just" rtl="0">
              <a:lnSpc>
                <a:spcPct val="115000"/>
              </a:lnSpc>
              <a:spcBef>
                <a:spcPts val="0"/>
              </a:spcBef>
              <a:spcAft>
                <a:spcPts val="0"/>
              </a:spcAft>
              <a:buSzPts val="1700"/>
              <a:buFont typeface="Arial"/>
              <a:buAutoNum type="alphaLcPeriod"/>
            </a:pPr>
            <a:r>
              <a:rPr lang="en-GB" sz="1700">
                <a:latin typeface="Arial"/>
                <a:ea typeface="Arial"/>
                <a:cs typeface="Arial"/>
                <a:sym typeface="Arial"/>
              </a:rPr>
              <a:t>The backend system will compile to see if each transaction under the customer’s card will fulfil a campaign and issue the rewards to the card.</a:t>
            </a:r>
            <a:endParaRPr sz="1700">
              <a:latin typeface="Arial"/>
              <a:ea typeface="Arial"/>
              <a:cs typeface="Arial"/>
              <a:sym typeface="Arial"/>
            </a:endParaRPr>
          </a:p>
          <a:p>
            <a:pPr marL="457200" lvl="0" indent="-336550" algn="just" rtl="0">
              <a:lnSpc>
                <a:spcPct val="115000"/>
              </a:lnSpc>
              <a:spcBef>
                <a:spcPts val="0"/>
              </a:spcBef>
              <a:spcAft>
                <a:spcPts val="0"/>
              </a:spcAft>
              <a:buSzPts val="1700"/>
              <a:buFont typeface="Arial"/>
              <a:buAutoNum type="arabicPeriod"/>
            </a:pPr>
            <a:r>
              <a:rPr lang="en-GB" sz="1700" b="1">
                <a:latin typeface="Arial"/>
                <a:ea typeface="Arial"/>
                <a:cs typeface="Arial"/>
                <a:sym typeface="Arial"/>
              </a:rPr>
              <a:t>Display/ Update existing campaigns</a:t>
            </a:r>
            <a:endParaRPr sz="1700" b="1">
              <a:latin typeface="Arial"/>
              <a:ea typeface="Arial"/>
              <a:cs typeface="Arial"/>
              <a:sym typeface="Arial"/>
            </a:endParaRPr>
          </a:p>
          <a:p>
            <a:pPr marL="914400" lvl="1" indent="-336550" algn="just" rtl="0">
              <a:lnSpc>
                <a:spcPct val="115000"/>
              </a:lnSpc>
              <a:spcBef>
                <a:spcPts val="0"/>
              </a:spcBef>
              <a:spcAft>
                <a:spcPts val="0"/>
              </a:spcAft>
              <a:buSzPts val="1700"/>
              <a:buFont typeface="Arial"/>
              <a:buAutoNum type="alphaLcPeriod"/>
            </a:pPr>
            <a:r>
              <a:rPr lang="en-GB" sz="1700">
                <a:latin typeface="Arial"/>
                <a:ea typeface="Arial"/>
                <a:cs typeface="Arial"/>
                <a:sym typeface="Arial"/>
              </a:rPr>
              <a:t>The campaigns will be displayed and can be dynamically switched on and off.</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Use Case #3: Client Transaction View</a:t>
            </a:r>
            <a:endParaRPr/>
          </a:p>
        </p:txBody>
      </p:sp>
      <p:sp>
        <p:nvSpPr>
          <p:cNvPr id="99" name="Google Shape;99;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algn="just" rtl="0">
              <a:lnSpc>
                <a:spcPct val="100000"/>
              </a:lnSpc>
              <a:spcBef>
                <a:spcPts val="1200"/>
              </a:spcBef>
              <a:spcAft>
                <a:spcPts val="0"/>
              </a:spcAft>
              <a:buClr>
                <a:schemeClr val="dk1"/>
              </a:buClr>
              <a:buSzPts val="1100"/>
              <a:buFont typeface="Arial"/>
              <a:buNone/>
            </a:pPr>
            <a:r>
              <a:rPr lang="en-GB" sz="1900">
                <a:latin typeface="Arial"/>
                <a:ea typeface="Arial"/>
                <a:cs typeface="Arial"/>
                <a:sym typeface="Arial"/>
              </a:rPr>
              <a:t>This use case explains how the bank customers and Ascenda can access a view of all their transactions eligible for rewards.</a:t>
            </a:r>
            <a:endParaRPr sz="1900">
              <a:latin typeface="Arial"/>
              <a:ea typeface="Arial"/>
              <a:cs typeface="Arial"/>
              <a:sym typeface="Arial"/>
            </a:endParaRPr>
          </a:p>
          <a:p>
            <a:pPr marL="457200" lvl="0" indent="-349250" algn="just" rtl="0">
              <a:lnSpc>
                <a:spcPct val="100000"/>
              </a:lnSpc>
              <a:spcBef>
                <a:spcPts val="1200"/>
              </a:spcBef>
              <a:spcAft>
                <a:spcPts val="0"/>
              </a:spcAft>
              <a:buSzPts val="1900"/>
              <a:buFont typeface="Arial"/>
              <a:buAutoNum type="arabicPeriod"/>
            </a:pPr>
            <a:r>
              <a:rPr lang="en-GB" sz="1900" b="1">
                <a:latin typeface="Arial"/>
                <a:ea typeface="Arial"/>
                <a:cs typeface="Arial"/>
                <a:sym typeface="Arial"/>
              </a:rPr>
              <a:t>Input customer ID</a:t>
            </a:r>
            <a:endParaRPr sz="1900" b="1">
              <a:latin typeface="Arial"/>
              <a:ea typeface="Arial"/>
              <a:cs typeface="Arial"/>
              <a:sym typeface="Arial"/>
            </a:endParaRPr>
          </a:p>
          <a:p>
            <a:pPr marL="914400" lvl="1" indent="-349250" algn="just" rtl="0">
              <a:lnSpc>
                <a:spcPct val="100000"/>
              </a:lnSpc>
              <a:spcBef>
                <a:spcPts val="0"/>
              </a:spcBef>
              <a:spcAft>
                <a:spcPts val="0"/>
              </a:spcAft>
              <a:buSzPts val="1900"/>
              <a:buFont typeface="Arial"/>
              <a:buAutoNum type="alphaLcPeriod"/>
            </a:pPr>
            <a:r>
              <a:rPr lang="en-GB" sz="1900">
                <a:latin typeface="Arial"/>
                <a:ea typeface="Arial"/>
                <a:cs typeface="Arial"/>
                <a:sym typeface="Arial"/>
              </a:rPr>
              <a:t>The unique customer ID will then be used to identify the transactions they have on all their cards. The transactions are pre-fetched according to the page they are on to reduce the number of API calls.</a:t>
            </a:r>
            <a:endParaRPr sz="1900">
              <a:latin typeface="Arial"/>
              <a:ea typeface="Arial"/>
              <a:cs typeface="Arial"/>
              <a:sym typeface="Arial"/>
            </a:endParaRPr>
          </a:p>
          <a:p>
            <a:pPr marL="457200" lvl="0" indent="-349250" algn="just" rtl="0">
              <a:lnSpc>
                <a:spcPct val="100000"/>
              </a:lnSpc>
              <a:spcBef>
                <a:spcPts val="0"/>
              </a:spcBef>
              <a:spcAft>
                <a:spcPts val="0"/>
              </a:spcAft>
              <a:buSzPts val="1900"/>
              <a:buFont typeface="Arial"/>
              <a:buAutoNum type="arabicPeriod"/>
            </a:pPr>
            <a:r>
              <a:rPr lang="en-GB" sz="1900" b="1">
                <a:latin typeface="Arial"/>
                <a:ea typeface="Arial"/>
                <a:cs typeface="Arial"/>
                <a:sym typeface="Arial"/>
              </a:rPr>
              <a:t>View transactions</a:t>
            </a:r>
            <a:endParaRPr sz="1900" b="1">
              <a:latin typeface="Arial"/>
              <a:ea typeface="Arial"/>
              <a:cs typeface="Arial"/>
              <a:sym typeface="Arial"/>
            </a:endParaRPr>
          </a:p>
          <a:p>
            <a:pPr marL="914400" lvl="1" indent="-349250" algn="just" rtl="0">
              <a:lnSpc>
                <a:spcPct val="100000"/>
              </a:lnSpc>
              <a:spcBef>
                <a:spcPts val="0"/>
              </a:spcBef>
              <a:spcAft>
                <a:spcPts val="0"/>
              </a:spcAft>
              <a:buSzPts val="1900"/>
              <a:buFont typeface="Arial"/>
              <a:buAutoNum type="alphaLcPeriod"/>
            </a:pPr>
            <a:r>
              <a:rPr lang="en-GB" sz="1900">
                <a:latin typeface="Arial"/>
                <a:ea typeface="Arial"/>
                <a:cs typeface="Arial"/>
                <a:sym typeface="Arial"/>
              </a:rPr>
              <a:t>To view more transactions, the next button can be clicked. When accessing previous pages of transactions, there will be no API calls as the transactions have already been called and stored.</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E093F7B-5E48-431B-9FD2-746D2C2E9CB1}"/>
              </a:ext>
            </a:extLst>
          </p:cNvPr>
          <p:cNvPicPr>
            <a:picLocks noChangeAspect="1"/>
          </p:cNvPicPr>
          <p:nvPr/>
        </p:nvPicPr>
        <p:blipFill>
          <a:blip r:embed="rId3"/>
          <a:stretch>
            <a:fillRect/>
          </a:stretch>
        </p:blipFill>
        <p:spPr>
          <a:xfrm>
            <a:off x="0" y="0"/>
            <a:ext cx="9144000" cy="5143500"/>
          </a:xfrm>
          <a:prstGeom prst="rect">
            <a:avLst/>
          </a:prstGeom>
        </p:spPr>
      </p:pic>
      <p:sp>
        <p:nvSpPr>
          <p:cNvPr id="109" name="Google Shape;109;p21"/>
          <p:cNvSpPr txBox="1">
            <a:spLocks noGrp="1"/>
          </p:cNvSpPr>
          <p:nvPr>
            <p:ph type="title"/>
          </p:nvPr>
        </p:nvSpPr>
        <p:spPr>
          <a:xfrm>
            <a:off x="247850" y="4379000"/>
            <a:ext cx="14865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500"/>
              <a:t>Use Case #1</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FD47124A-8A11-4277-869C-3EFC39741561}"/>
              </a:ext>
            </a:extLst>
          </p:cNvPr>
          <p:cNvPicPr>
            <a:picLocks noChangeAspect="1"/>
          </p:cNvPicPr>
          <p:nvPr/>
        </p:nvPicPr>
        <p:blipFill>
          <a:blip r:embed="rId3"/>
          <a:stretch>
            <a:fillRect/>
          </a:stretch>
        </p:blipFill>
        <p:spPr>
          <a:xfrm>
            <a:off x="0" y="0"/>
            <a:ext cx="9144000" cy="5143500"/>
          </a:xfrm>
          <a:prstGeom prst="rect">
            <a:avLst/>
          </a:prstGeom>
        </p:spPr>
      </p:pic>
      <p:sp>
        <p:nvSpPr>
          <p:cNvPr id="3" name="Google Shape;114;p22">
            <a:extLst>
              <a:ext uri="{FF2B5EF4-FFF2-40B4-BE49-F238E27FC236}">
                <a16:creationId xmlns:a16="http://schemas.microsoft.com/office/drawing/2014/main" id="{B814D364-710C-4CF5-9897-8EE0E4E32914}"/>
              </a:ext>
            </a:extLst>
          </p:cNvPr>
          <p:cNvSpPr txBox="1">
            <a:spLocks noGrp="1"/>
          </p:cNvSpPr>
          <p:nvPr>
            <p:ph type="title"/>
          </p:nvPr>
        </p:nvSpPr>
        <p:spPr>
          <a:xfrm>
            <a:off x="7415325" y="869525"/>
            <a:ext cx="1486500" cy="5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500" dirty="0"/>
              <a:t>Use Case #2</a:t>
            </a:r>
            <a:endParaRPr sz="2500" dirty="0"/>
          </a:p>
        </p:txBody>
      </p:sp>
    </p:spTree>
    <p:extLst>
      <p:ext uri="{BB962C8B-B14F-4D97-AF65-F5344CB8AC3E}">
        <p14:creationId xmlns:p14="http://schemas.microsoft.com/office/powerpoint/2010/main" val="3285713997"/>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4345</Words>
  <Application>Microsoft Office PowerPoint</Application>
  <PresentationFormat>On-screen Show (16:9)</PresentationFormat>
  <Paragraphs>371</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Open Sans</vt:lpstr>
      <vt:lpstr>Arial</vt:lpstr>
      <vt:lpstr>Calibri</vt:lpstr>
      <vt:lpstr>Economica</vt:lpstr>
      <vt:lpstr>Luxe</vt:lpstr>
      <vt:lpstr>Spend Transaction Processing</vt:lpstr>
      <vt:lpstr>Content</vt:lpstr>
      <vt:lpstr>Business Needs</vt:lpstr>
      <vt:lpstr>Use Case #1: File Upload &amp; Exclusion Processing</vt:lpstr>
      <vt:lpstr>Use Case #2: Campaigns Management</vt:lpstr>
      <vt:lpstr>Use Case #3: Client Transaction View</vt:lpstr>
      <vt:lpstr>Demo</vt:lpstr>
      <vt:lpstr>Use Case #1</vt:lpstr>
      <vt:lpstr>Use Case #2</vt:lpstr>
      <vt:lpstr>Use Case #3.1</vt:lpstr>
      <vt:lpstr>Use Case #3.2</vt:lpstr>
      <vt:lpstr>Solution Overview </vt:lpstr>
      <vt:lpstr>Solution View - Ease of Maintainability</vt:lpstr>
      <vt:lpstr>Solution View - Integration Endpoints</vt:lpstr>
      <vt:lpstr>Budget Comparison</vt:lpstr>
      <vt:lpstr>Main Differences</vt:lpstr>
      <vt:lpstr>Maintainability Design</vt:lpstr>
      <vt:lpstr>Development Pipeline (CI/CD)</vt:lpstr>
      <vt:lpstr>Availability Design</vt:lpstr>
      <vt:lpstr>PowerPoint Presentation</vt:lpstr>
      <vt:lpstr>PowerPoint Presentation</vt:lpstr>
      <vt:lpstr>PowerPoint Presentation</vt:lpstr>
      <vt:lpstr>Frontend Components (Availability)</vt:lpstr>
      <vt:lpstr>Server Components (Availability)</vt:lpstr>
      <vt:lpstr>Regional Failover</vt:lpstr>
      <vt:lpstr>Database Components (Availability)</vt:lpstr>
      <vt:lpstr>Security Design</vt:lpstr>
      <vt:lpstr>Confidentiality</vt:lpstr>
      <vt:lpstr>Confidentiality</vt:lpstr>
      <vt:lpstr>Availability</vt:lpstr>
      <vt:lpstr>Authenticity</vt:lpstr>
      <vt:lpstr>Authenticity</vt:lpstr>
      <vt:lpstr>Security View</vt:lpstr>
      <vt:lpstr>Security View</vt:lpstr>
      <vt:lpstr>Security View</vt:lpstr>
      <vt:lpstr>Security View</vt:lpstr>
      <vt:lpstr>Security View</vt:lpstr>
      <vt:lpstr>Security View</vt:lpstr>
      <vt:lpstr>Security View</vt:lpstr>
      <vt:lpstr>Security View</vt:lpstr>
      <vt:lpstr>Performance Design</vt:lpstr>
      <vt:lpstr>Performance - Aurora Read Replicas</vt:lpstr>
      <vt:lpstr>Performance - Caching</vt:lpstr>
      <vt:lpstr>Performance - EC2 autoscaling</vt:lpstr>
      <vt:lpstr>Performance - Least outstanding requests routing </vt:lpstr>
      <vt:lpstr>Performance - Parallel transactions</vt:lpstr>
      <vt:lpstr>Performance - Pre-fetch</vt:lpstr>
      <vt:lpstr>Thank you</vt:lpstr>
      <vt:lpstr>Load 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Spend Transaction Processing</dc:title>
  <cp:lastModifiedBy>Renata DHARMA</cp:lastModifiedBy>
  <cp:revision>1</cp:revision>
  <dcterms:modified xsi:type="dcterms:W3CDTF">2022-04-06T02:27:35Z</dcterms:modified>
</cp:coreProperties>
</file>